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418" r:id="rId2"/>
    <p:sldId id="308" r:id="rId3"/>
    <p:sldId id="419" r:id="rId4"/>
    <p:sldId id="585" r:id="rId5"/>
    <p:sldId id="590" r:id="rId6"/>
    <p:sldId id="579" r:id="rId7"/>
    <p:sldId id="601" r:id="rId8"/>
    <p:sldId id="556" r:id="rId9"/>
    <p:sldId id="604" r:id="rId10"/>
    <p:sldId id="476" r:id="rId11"/>
    <p:sldId id="594" r:id="rId12"/>
    <p:sldId id="479" r:id="rId13"/>
    <p:sldId id="491" r:id="rId14"/>
    <p:sldId id="487" r:id="rId15"/>
    <p:sldId id="490" r:id="rId16"/>
    <p:sldId id="493" r:id="rId17"/>
    <p:sldId id="495" r:id="rId18"/>
    <p:sldId id="496" r:id="rId19"/>
    <p:sldId id="497" r:id="rId20"/>
    <p:sldId id="498" r:id="rId21"/>
    <p:sldId id="499" r:id="rId22"/>
    <p:sldId id="500" r:id="rId23"/>
    <p:sldId id="595" r:id="rId24"/>
    <p:sldId id="501" r:id="rId25"/>
    <p:sldId id="502" r:id="rId26"/>
    <p:sldId id="503" r:id="rId27"/>
    <p:sldId id="504" r:id="rId28"/>
    <p:sldId id="505" r:id="rId29"/>
    <p:sldId id="506" r:id="rId30"/>
    <p:sldId id="507" r:id="rId31"/>
    <p:sldId id="508" r:id="rId32"/>
    <p:sldId id="509" r:id="rId33"/>
    <p:sldId id="510" r:id="rId34"/>
    <p:sldId id="605" r:id="rId35"/>
    <p:sldId id="485" r:id="rId36"/>
    <p:sldId id="511" r:id="rId37"/>
    <p:sldId id="606" r:id="rId38"/>
    <p:sldId id="513" r:id="rId39"/>
    <p:sldId id="596" r:id="rId40"/>
    <p:sldId id="516" r:id="rId41"/>
    <p:sldId id="287" r:id="rId42"/>
    <p:sldId id="326" r:id="rId43"/>
    <p:sldId id="327" r:id="rId44"/>
    <p:sldId id="328" r:id="rId45"/>
    <p:sldId id="329" r:id="rId46"/>
    <p:sldId id="330" r:id="rId47"/>
    <p:sldId id="331" r:id="rId48"/>
    <p:sldId id="376" r:id="rId49"/>
    <p:sldId id="377" r:id="rId50"/>
    <p:sldId id="378" r:id="rId51"/>
    <p:sldId id="379" r:id="rId52"/>
    <p:sldId id="380" r:id="rId53"/>
    <p:sldId id="381" r:id="rId54"/>
    <p:sldId id="382" r:id="rId55"/>
    <p:sldId id="383" r:id="rId56"/>
    <p:sldId id="384" r:id="rId57"/>
    <p:sldId id="385" r:id="rId58"/>
    <p:sldId id="386" r:id="rId59"/>
    <p:sldId id="387" r:id="rId60"/>
    <p:sldId id="388" r:id="rId61"/>
    <p:sldId id="389" r:id="rId62"/>
    <p:sldId id="390" r:id="rId63"/>
    <p:sldId id="391" r:id="rId64"/>
    <p:sldId id="392" r:id="rId65"/>
    <p:sldId id="393" r:id="rId66"/>
    <p:sldId id="394" r:id="rId67"/>
    <p:sldId id="399" r:id="rId68"/>
    <p:sldId id="395" r:id="rId69"/>
    <p:sldId id="396" r:id="rId70"/>
    <p:sldId id="397" r:id="rId71"/>
    <p:sldId id="400" r:id="rId72"/>
    <p:sldId id="398" r:id="rId73"/>
    <p:sldId id="512" r:id="rId74"/>
    <p:sldId id="517" r:id="rId75"/>
    <p:sldId id="401" r:id="rId76"/>
    <p:sldId id="461" r:id="rId77"/>
    <p:sldId id="597" r:id="rId78"/>
    <p:sldId id="462" r:id="rId79"/>
    <p:sldId id="415" r:id="rId80"/>
    <p:sldId id="518" r:id="rId81"/>
    <p:sldId id="598" r:id="rId82"/>
    <p:sldId id="519" r:id="rId83"/>
    <p:sldId id="416" r:id="rId84"/>
    <p:sldId id="520" r:id="rId85"/>
    <p:sldId id="599" r:id="rId86"/>
    <p:sldId id="521" r:id="rId87"/>
    <p:sldId id="523" r:id="rId88"/>
    <p:sldId id="607" r:id="rId89"/>
    <p:sldId id="527" r:id="rId90"/>
    <p:sldId id="525" r:id="rId91"/>
    <p:sldId id="526" r:id="rId92"/>
    <p:sldId id="613" r:id="rId93"/>
    <p:sldId id="614" r:id="rId94"/>
    <p:sldId id="616" r:id="rId95"/>
    <p:sldId id="608" r:id="rId96"/>
    <p:sldId id="528" r:id="rId97"/>
    <p:sldId id="542" r:id="rId98"/>
    <p:sldId id="284" r:id="rId99"/>
    <p:sldId id="336" r:id="rId100"/>
    <p:sldId id="337" r:id="rId101"/>
    <p:sldId id="338" r:id="rId102"/>
    <p:sldId id="417" r:id="rId103"/>
    <p:sldId id="562" r:id="rId104"/>
    <p:sldId id="563" r:id="rId105"/>
    <p:sldId id="548" r:id="rId106"/>
    <p:sldId id="567" r:id="rId107"/>
    <p:sldId id="553" r:id="rId108"/>
    <p:sldId id="568" r:id="rId109"/>
    <p:sldId id="554" r:id="rId110"/>
    <p:sldId id="580" r:id="rId111"/>
    <p:sldId id="587" r:id="rId112"/>
    <p:sldId id="584" r:id="rId113"/>
    <p:sldId id="582" r:id="rId114"/>
    <p:sldId id="620" r:id="rId115"/>
    <p:sldId id="610" r:id="rId116"/>
    <p:sldId id="603" r:id="rId117"/>
    <p:sldId id="540" r:id="rId118"/>
    <p:sldId id="445" r:id="rId119"/>
    <p:sldId id="446" r:id="rId120"/>
    <p:sldId id="448" r:id="rId121"/>
    <p:sldId id="450" r:id="rId122"/>
    <p:sldId id="569" r:id="rId123"/>
    <p:sldId id="611" r:id="rId124"/>
    <p:sldId id="612" r:id="rId125"/>
    <p:sldId id="574" r:id="rId126"/>
    <p:sldId id="575" r:id="rId127"/>
    <p:sldId id="577" r:id="rId128"/>
    <p:sldId id="570" r:id="rId129"/>
    <p:sldId id="558" r:id="rId130"/>
    <p:sldId id="617" r:id="rId131"/>
    <p:sldId id="571" r:id="rId132"/>
    <p:sldId id="624" r:id="rId133"/>
    <p:sldId id="623" r:id="rId134"/>
    <p:sldId id="622" r:id="rId1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BA065EA-AE23-40F1-9D71-AF85995AB56D}">
          <p14:sldIdLst>
            <p14:sldId id="418"/>
            <p14:sldId id="308"/>
            <p14:sldId id="419"/>
          </p14:sldIdLst>
        </p14:section>
        <p14:section name="1. 주제 선정 배경" id="{27802068-98F7-47E8-89A1-07B8A2786E76}">
          <p14:sldIdLst>
            <p14:sldId id="585"/>
            <p14:sldId id="590"/>
            <p14:sldId id="579"/>
            <p14:sldId id="601"/>
            <p14:sldId id="556"/>
          </p14:sldIdLst>
        </p14:section>
        <p14:section name="Chatbot, Assistant, Agent 비교" id="{C2CA294F-DDFE-420E-BBB7-C2095B20BBA4}">
          <p14:sldIdLst>
            <p14:sldId id="604"/>
            <p14:sldId id="476"/>
            <p14:sldId id="594"/>
            <p14:sldId id="479"/>
            <p14:sldId id="491"/>
            <p14:sldId id="487"/>
            <p14:sldId id="490"/>
            <p14:sldId id="493"/>
            <p14:sldId id="495"/>
            <p14:sldId id="496"/>
            <p14:sldId id="497"/>
            <p14:sldId id="498"/>
            <p14:sldId id="499"/>
            <p14:sldId id="500"/>
            <p14:sldId id="595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</p14:sldIdLst>
        </p14:section>
        <p14:section name="2.AI Agent란?" id="{22495CA9-26E6-4673-B91A-A421A1A5BA49}">
          <p14:sldIdLst>
            <p14:sldId id="605"/>
            <p14:sldId id="485"/>
            <p14:sldId id="511"/>
          </p14:sldIdLst>
        </p14:section>
        <p14:section name="3.디자인패턴과 오케스트레이션" id="{0055D1B8-1194-4A63-90A3-9477D20BEC68}">
          <p14:sldIdLst>
            <p14:sldId id="606"/>
            <p14:sldId id="513"/>
            <p14:sldId id="596"/>
          </p14:sldIdLst>
        </p14:section>
        <p14:section name="디자인패턴 모음" id="{ADFDEB55-F0DD-44BC-AD9B-10F0AEB6F82F}">
          <p14:sldIdLst>
            <p14:sldId id="516"/>
          </p14:sldIdLst>
        </p14:section>
        <p14:section name="1. Reflection Pattern" id="{65B62CEE-359C-4628-8015-9450FE55CD2C}">
          <p14:sldIdLst>
            <p14:sldId id="287"/>
            <p14:sldId id="326"/>
            <p14:sldId id="327"/>
            <p14:sldId id="328"/>
            <p14:sldId id="329"/>
            <p14:sldId id="330"/>
            <p14:sldId id="331"/>
          </p14:sldIdLst>
        </p14:section>
        <p14:section name="2. Tool Use Pattern" id="{FE278A92-759D-4474-A64B-0019190A6810}">
          <p14:sldIdLst>
            <p14:sldId id="376"/>
            <p14:sldId id="377"/>
            <p14:sldId id="378"/>
            <p14:sldId id="379"/>
            <p14:sldId id="380"/>
          </p14:sldIdLst>
        </p14:section>
        <p14:section name="3. ReAct Pattern" id="{B5D9A701-B1EC-4E70-B72C-ADB03D7FC235}">
          <p14:sldIdLst>
            <p14:sldId id="381"/>
            <p14:sldId id="382"/>
            <p14:sldId id="383"/>
            <p14:sldId id="384"/>
            <p14:sldId id="385"/>
            <p14:sldId id="386"/>
            <p14:sldId id="387"/>
          </p14:sldIdLst>
        </p14:section>
        <p14:section name="4. Planning Pattern" id="{2F671239-6083-4F5D-97A7-F97A3C8BC4BE}">
          <p14:sldIdLst>
            <p14:sldId id="388"/>
            <p14:sldId id="389"/>
            <p14:sldId id="390"/>
            <p14:sldId id="391"/>
            <p14:sldId id="392"/>
            <p14:sldId id="393"/>
          </p14:sldIdLst>
        </p14:section>
        <p14:section name="5. Multi-agent Pattern" id="{A5880A94-332F-41C5-8C20-434EB655B666}">
          <p14:sldIdLst>
            <p14:sldId id="394"/>
            <p14:sldId id="399"/>
            <p14:sldId id="395"/>
            <p14:sldId id="396"/>
            <p14:sldId id="397"/>
            <p14:sldId id="400"/>
            <p14:sldId id="398"/>
          </p14:sldIdLst>
        </p14:section>
        <p14:section name="오케스트레이션" id="{5474F373-872A-4EA0-A9AD-06E2F65FB72E}">
          <p14:sldIdLst>
            <p14:sldId id="512"/>
            <p14:sldId id="517"/>
            <p14:sldId id="401"/>
            <p14:sldId id="461"/>
            <p14:sldId id="597"/>
            <p14:sldId id="462"/>
            <p14:sldId id="415"/>
            <p14:sldId id="518"/>
            <p14:sldId id="598"/>
            <p14:sldId id="519"/>
            <p14:sldId id="416"/>
            <p14:sldId id="520"/>
            <p14:sldId id="599"/>
            <p14:sldId id="521"/>
            <p14:sldId id="523"/>
          </p14:sldIdLst>
        </p14:section>
        <p14:section name="4.MCP" id="{2320DB3E-C500-4B94-AC30-79290380DA9B}">
          <p14:sldIdLst>
            <p14:sldId id="607"/>
            <p14:sldId id="527"/>
            <p14:sldId id="525"/>
            <p14:sldId id="526"/>
            <p14:sldId id="613"/>
            <p14:sldId id="614"/>
            <p14:sldId id="616"/>
          </p14:sldIdLst>
        </p14:section>
        <p14:section name="시나리오" id="{EA6A7740-2C72-411C-A618-E8B7701FEEBB}">
          <p14:sldIdLst>
            <p14:sldId id="608"/>
            <p14:sldId id="528"/>
            <p14:sldId id="542"/>
            <p14:sldId id="284"/>
            <p14:sldId id="336"/>
            <p14:sldId id="337"/>
            <p14:sldId id="338"/>
            <p14:sldId id="417"/>
            <p14:sldId id="562"/>
            <p14:sldId id="563"/>
            <p14:sldId id="548"/>
            <p14:sldId id="567"/>
            <p14:sldId id="553"/>
            <p14:sldId id="568"/>
            <p14:sldId id="554"/>
            <p14:sldId id="580"/>
            <p14:sldId id="587"/>
            <p14:sldId id="584"/>
            <p14:sldId id="582"/>
            <p14:sldId id="620"/>
            <p14:sldId id="610"/>
            <p14:sldId id="603"/>
            <p14:sldId id="540"/>
            <p14:sldId id="445"/>
            <p14:sldId id="446"/>
            <p14:sldId id="448"/>
            <p14:sldId id="450"/>
            <p14:sldId id="569"/>
          </p14:sldIdLst>
        </p14:section>
        <p14:section name="5.보안과 신뢰성" id="{5D1AE0AD-9899-4B2B-832A-F3F50102BA55}">
          <p14:sldIdLst>
            <p14:sldId id="611"/>
            <p14:sldId id="612"/>
            <p14:sldId id="574"/>
            <p14:sldId id="575"/>
            <p14:sldId id="577"/>
            <p14:sldId id="570"/>
            <p14:sldId id="558"/>
            <p14:sldId id="617"/>
            <p14:sldId id="571"/>
          </p14:sldIdLst>
        </p14:section>
        <p14:section name="6.결론" id="{142C93FC-314E-43DF-AE39-70E4CF68417A}">
          <p14:sldIdLst>
            <p14:sldId id="624"/>
            <p14:sldId id="623"/>
            <p14:sldId id="6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9CD0"/>
    <a:srgbClr val="F3DFC4"/>
    <a:srgbClr val="FEF4E4"/>
    <a:srgbClr val="00CF5D"/>
    <a:srgbClr val="3292FF"/>
    <a:srgbClr val="FFFFFF"/>
    <a:srgbClr val="FF0015"/>
    <a:srgbClr val="3C77D8"/>
    <a:srgbClr val="4186F4"/>
    <a:srgbClr val="65B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0" autoAdjust="0"/>
    <p:restoredTop sz="88613" autoAdjust="0"/>
  </p:normalViewPr>
  <p:slideViewPr>
    <p:cSldViewPr snapToGrid="0">
      <p:cViewPr varScale="1">
        <p:scale>
          <a:sx n="73" d="100"/>
          <a:sy n="73" d="100"/>
        </p:scale>
        <p:origin x="797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BBC7E5-5486-4B10-9761-C876734FBD1A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24EE7-B3EA-4FEB-8D45-DC165E39C0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728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금융</a:t>
            </a:r>
            <a:r>
              <a:rPr lang="en-US" altLang="ko-KR" dirty="0"/>
              <a:t> IT</a:t>
            </a:r>
            <a:r>
              <a:rPr lang="ko-KR" altLang="en-US" dirty="0"/>
              <a:t>의 </a:t>
            </a:r>
            <a:r>
              <a:rPr lang="en-US" altLang="ko-KR" dirty="0"/>
              <a:t>Next Chapter. AI Agent</a:t>
            </a:r>
            <a:r>
              <a:rPr lang="ko-KR" altLang="en-US" dirty="0"/>
              <a:t>와 </a:t>
            </a:r>
            <a:r>
              <a:rPr lang="en-US" altLang="ko-KR" dirty="0"/>
              <a:t>MCP</a:t>
            </a:r>
            <a:r>
              <a:rPr lang="ko-KR" altLang="en-US" dirty="0"/>
              <a:t>에 대해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43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Assistant</a:t>
            </a:r>
            <a:r>
              <a:rPr lang="ko-KR" altLang="en-US" dirty="0"/>
              <a:t>와 </a:t>
            </a:r>
            <a:r>
              <a:rPr lang="en-US" altLang="ko-KR" dirty="0"/>
              <a:t>Agent</a:t>
            </a:r>
            <a:r>
              <a:rPr lang="ko-KR" altLang="en-US" dirty="0"/>
              <a:t>를 비교하기 위해 동일한 질문을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33362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슈퍼바이저</a:t>
            </a:r>
            <a:r>
              <a:rPr lang="ko-KR" altLang="en-US" dirty="0"/>
              <a:t> 에이전트는 주어진 요청을 분석하고</a:t>
            </a:r>
            <a:r>
              <a:rPr lang="en-US" altLang="ko-KR" dirty="0"/>
              <a:t>, </a:t>
            </a:r>
            <a:r>
              <a:rPr lang="ko-KR" altLang="en-US" dirty="0"/>
              <a:t>적절한 에이전트에게 이 요청을 넘겨주게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0560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데이터콜렉터</a:t>
            </a:r>
            <a:r>
              <a:rPr lang="ko-KR" altLang="en-US" dirty="0"/>
              <a:t> 에이전트는 주어진 요청을 해결하기 위해</a:t>
            </a:r>
            <a:endParaRPr lang="en-US" altLang="ko-KR" dirty="0"/>
          </a:p>
          <a:p>
            <a:r>
              <a:rPr lang="ko-KR" altLang="en-US" dirty="0"/>
              <a:t>다음과 같이 적절한 툴들을 활용하여 응답을 생성합니다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생성된 응답은 다시 </a:t>
            </a:r>
            <a:r>
              <a:rPr lang="ko-KR" altLang="en-US" dirty="0" err="1"/>
              <a:t>슈퍼바이저</a:t>
            </a:r>
            <a:r>
              <a:rPr lang="ko-KR" altLang="en-US" dirty="0"/>
              <a:t> 에이전트에게 넘어가게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351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다음으로 </a:t>
            </a:r>
            <a:r>
              <a:rPr lang="ko-KR" altLang="en-US" dirty="0" err="1"/>
              <a:t>론리뷰가</a:t>
            </a:r>
            <a:r>
              <a:rPr lang="ko-KR" altLang="en-US" dirty="0"/>
              <a:t> 응답을 받고 똑같이 적절한 도구로</a:t>
            </a:r>
            <a:endParaRPr lang="en-US" altLang="ko-KR" dirty="0"/>
          </a:p>
          <a:p>
            <a:r>
              <a:rPr lang="ko-KR" altLang="en-US" dirty="0"/>
              <a:t>문제를 해결하기 위한 과정을 거칩니다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 다음과 같은 응답을 생성하였고</a:t>
            </a:r>
            <a:r>
              <a:rPr lang="en-US" altLang="ko-KR" dirty="0"/>
              <a:t>, </a:t>
            </a:r>
            <a:r>
              <a:rPr lang="ko-KR" altLang="en-US" dirty="0"/>
              <a:t>이 응답을 다시 </a:t>
            </a:r>
            <a:r>
              <a:rPr lang="ko-KR" altLang="en-US" dirty="0" err="1"/>
              <a:t>슈퍼바이저</a:t>
            </a:r>
            <a:r>
              <a:rPr lang="ko-KR" altLang="en-US" dirty="0"/>
              <a:t> 에이전트에게 돌려주게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711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리포트센더는</a:t>
            </a:r>
            <a:r>
              <a:rPr lang="ko-KR" altLang="en-US" dirty="0"/>
              <a:t> 응답을 받고 또 툴들을 활용하여 문제를 해결합니다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또 그 결과를 </a:t>
            </a:r>
            <a:r>
              <a:rPr lang="ko-KR" altLang="en-US" dirty="0" err="1"/>
              <a:t>슈퍼바이저</a:t>
            </a:r>
            <a:r>
              <a:rPr lang="ko-KR" altLang="en-US" dirty="0"/>
              <a:t> 에이전트에게 넘겨주게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0838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 다움과 같이 프로세스가 완료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6323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6729A-1B33-E430-BF48-35AC6D7B6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904EC604-1FEB-0000-7743-221593A1876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44ACBDC-E2A7-E051-D905-FD9E19153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마지막으로 이러한 에이전트와 </a:t>
            </a:r>
            <a:r>
              <a:rPr lang="en-US" altLang="ko-KR" dirty="0"/>
              <a:t>MCP</a:t>
            </a:r>
            <a:r>
              <a:rPr lang="ko-KR" altLang="en-US" dirty="0"/>
              <a:t>를 사용하는데 있어 보안적인 측면에서도 설명 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6394B52E-2AFC-6C93-6478-4FC53F949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6131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금융보안원이 공개한 위협 보고서에 따르면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가지의 공격 방법이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86040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 에이전트 </a:t>
            </a:r>
            <a:r>
              <a:rPr lang="ko-KR" altLang="en-US" dirty="0" err="1"/>
              <a:t>하이재킹입니다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에이전트가 작업합에 있어 중간 과정을 가로채</a:t>
            </a:r>
            <a:endParaRPr lang="en-US" altLang="ko-KR" dirty="0"/>
          </a:p>
          <a:p>
            <a:r>
              <a:rPr lang="ko-KR" altLang="en-US" dirty="0"/>
              <a:t>잘못된 결과물을 </a:t>
            </a:r>
            <a:r>
              <a:rPr lang="ko-KR" altLang="en-US" dirty="0" err="1"/>
              <a:t>리턴하여</a:t>
            </a:r>
            <a:endParaRPr lang="en-US" altLang="ko-KR" dirty="0"/>
          </a:p>
          <a:p>
            <a:r>
              <a:rPr lang="ko-KR" altLang="en-US" dirty="0"/>
              <a:t>사용자에게 올바른 답안 같지만</a:t>
            </a:r>
            <a:r>
              <a:rPr lang="en-US" altLang="ko-KR" dirty="0"/>
              <a:t>, </a:t>
            </a:r>
            <a:r>
              <a:rPr lang="ko-KR" altLang="en-US" dirty="0"/>
              <a:t>틀린 답안을 생성하게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53485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즉 계좌 송금에서 송금인의 이름을 변경하여</a:t>
            </a:r>
            <a:endParaRPr lang="en-US" altLang="ko-KR" dirty="0"/>
          </a:p>
          <a:p>
            <a:r>
              <a:rPr lang="ko-KR" altLang="en-US" dirty="0"/>
              <a:t>잘못된 사람에게 발송하는 예시가 속합니다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4534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두번째로는 </a:t>
            </a:r>
            <a:r>
              <a:rPr lang="ko-KR" altLang="en-US" dirty="0" err="1"/>
              <a:t>도구오염입니다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 단일 툴만 사용한 </a:t>
            </a:r>
            <a:r>
              <a:rPr lang="en-US" altLang="ko-KR" dirty="0"/>
              <a:t>LLM</a:t>
            </a:r>
            <a:r>
              <a:rPr lang="ko-KR" altLang="en-US" dirty="0"/>
              <a:t>에 비해 에이전트는 수많은 툴들을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과정에서 일부 도구가 오염되면</a:t>
            </a:r>
            <a:r>
              <a:rPr lang="en-US" altLang="ko-KR" dirty="0"/>
              <a:t>, </a:t>
            </a:r>
            <a:r>
              <a:rPr lang="ko-KR" altLang="en-US" dirty="0"/>
              <a:t>정상적인 답변을 출력할 수 없고 에이전트가 원활히 작동될 수 없습니다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39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Assistant</a:t>
            </a:r>
            <a:r>
              <a:rPr lang="ko-KR" altLang="en-US" dirty="0"/>
              <a:t>는 데이터를 활용할 수 있다는 측면은 비슷하지만</a:t>
            </a:r>
            <a:endParaRPr lang="en-US" altLang="ko-KR" dirty="0"/>
          </a:p>
          <a:p>
            <a:r>
              <a:rPr lang="ko-KR" altLang="en-US" dirty="0"/>
              <a:t>사용자와의 상호작용이 많다는 특징을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복잡한 </a:t>
            </a:r>
            <a:r>
              <a:rPr lang="ko-KR" altLang="en-US" dirty="0" err="1"/>
              <a:t>멀티스탭</a:t>
            </a:r>
            <a:r>
              <a:rPr lang="ko-KR" altLang="en-US" dirty="0"/>
              <a:t> 작업은 어렵다는 특징을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4199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금융권에 </a:t>
            </a:r>
            <a:r>
              <a:rPr lang="ko-KR" altLang="en-US" dirty="0" err="1"/>
              <a:t>에이전트랑</a:t>
            </a:r>
            <a:r>
              <a:rPr lang="ko-KR" altLang="en-US" dirty="0"/>
              <a:t> </a:t>
            </a:r>
            <a:r>
              <a:rPr lang="en-US" altLang="ko-KR" dirty="0"/>
              <a:t>MCP</a:t>
            </a:r>
            <a:r>
              <a:rPr lang="ko-KR" altLang="en-US" dirty="0"/>
              <a:t>가 도입이 되면 비정상적 금융사고가 발생할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결론적으로　</a:t>
            </a:r>
            <a:r>
              <a:rPr lang="ko-KR" altLang="en-US" dirty="0" err="1"/>
              <a:t>아까와</a:t>
            </a:r>
            <a:r>
              <a:rPr lang="ko-KR" altLang="en-US" dirty="0"/>
              <a:t>　같은　공격을　통하여　금융사고가　일어날　수　있습니다．</a:t>
            </a:r>
            <a:endParaRPr lang="en-US" altLang="ko-KR" dirty="0"/>
          </a:p>
          <a:p>
            <a:r>
              <a:rPr lang="ko-KR" altLang="en-US" dirty="0"/>
              <a:t>그리고　</a:t>
            </a:r>
            <a:r>
              <a:rPr lang="ko-KR" altLang="en-US" dirty="0" err="1"/>
              <a:t>ＡＩ에게</a:t>
            </a:r>
            <a:r>
              <a:rPr lang="ko-KR" altLang="en-US" dirty="0"/>
              <a:t>　책임소재를　물을　수　있는　방안도　모호합니다．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21365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대한 해결법으로 </a:t>
            </a:r>
            <a:r>
              <a:rPr lang="en-US" altLang="ko-KR" dirty="0"/>
              <a:t>AI</a:t>
            </a:r>
            <a:r>
              <a:rPr lang="ko-KR" altLang="en-US" dirty="0"/>
              <a:t> 에이전트 간에는</a:t>
            </a:r>
            <a:endParaRPr lang="en-US" altLang="ko-KR" dirty="0"/>
          </a:p>
          <a:p>
            <a:r>
              <a:rPr lang="ko-KR" altLang="en-US" dirty="0"/>
              <a:t>금융보안원은 에이전트가 하는 작업 과정을 추적해야 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덧붙여 역할기반 모델 접근제어</a:t>
            </a:r>
            <a:r>
              <a:rPr lang="en-US" altLang="ko-KR" dirty="0"/>
              <a:t>, </a:t>
            </a:r>
            <a:r>
              <a:rPr lang="ko-KR" altLang="en-US" dirty="0"/>
              <a:t>또 다른 </a:t>
            </a:r>
            <a:r>
              <a:rPr lang="en-US" altLang="ko-KR" dirty="0"/>
              <a:t>AI</a:t>
            </a:r>
            <a:r>
              <a:rPr lang="ko-KR" altLang="en-US" dirty="0"/>
              <a:t>를 활용해 이상패턴을 감지해야 한다고 생각했습니다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29048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MCP </a:t>
            </a:r>
            <a:r>
              <a:rPr lang="ko-KR" altLang="en-US" dirty="0"/>
              <a:t>측면 보안 대응 방안으로</a:t>
            </a:r>
            <a:endParaRPr lang="en-US" altLang="ko-KR" dirty="0"/>
          </a:p>
          <a:p>
            <a:r>
              <a:rPr lang="ko-KR" altLang="en-US" dirty="0"/>
              <a:t>금융보안원에선 신뢰할 수 있는 도구만 사용하자고 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저희는 도구를 제한하는 방법 등을 생각하였습니다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1808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BA000-93C4-E575-D8B8-90743ECF8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49034594-F709-59A5-D5B0-2D022E9476C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3F58AA9-2269-D8D8-9312-8EBCB962A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다음으로 </a:t>
            </a:r>
            <a:r>
              <a:rPr lang="en-US" altLang="ko-KR" dirty="0"/>
              <a:t>Agent</a:t>
            </a:r>
            <a:r>
              <a:rPr lang="ko-KR" altLang="en-US" dirty="0"/>
              <a:t>가 툴을 가져올 수 있는 </a:t>
            </a:r>
            <a:r>
              <a:rPr lang="en-US" altLang="ko-KR" dirty="0"/>
              <a:t>MCP</a:t>
            </a:r>
            <a:r>
              <a:rPr lang="ko-KR" altLang="en-US" dirty="0"/>
              <a:t>에 대해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3B15B27-5F3C-13DD-3C8C-B5E73EA2B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31609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보안성과 아키텍처 측면에서 금융위원회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금융보안원의 권고사항을 잘 검증하고 이행한다면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 Agent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금융권 내에서도 충분히 도입 가능한 혁신 기술일 거라 판단됩니다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70661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204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“</a:t>
            </a:r>
            <a:r>
              <a:rPr lang="ko-KR" altLang="en-US" dirty="0"/>
              <a:t>이번 주 미팅을 요약해서 팀 메일에 보내줘</a:t>
            </a:r>
            <a:r>
              <a:rPr lang="en-US" altLang="ko-KR" dirty="0"/>
              <a:t>＂</a:t>
            </a:r>
            <a:r>
              <a:rPr lang="ko-KR" altLang="en-US" dirty="0"/>
              <a:t>라는 질문을 던져보겠습니다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47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Agent</a:t>
            </a:r>
            <a:r>
              <a:rPr lang="ko-KR" altLang="en-US" dirty="0"/>
              <a:t>는 목표를 달성하기 위해 계획을 세우고 작업한다는 특징을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실행하는 과정에서 스스로 생각하며 자율적으로 작업을 한다는 큰 특징이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191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똑같이 </a:t>
            </a:r>
            <a:r>
              <a:rPr lang="en-US" altLang="ko-KR" dirty="0"/>
              <a:t>Agent</a:t>
            </a:r>
            <a:r>
              <a:rPr lang="ko-KR" altLang="en-US" dirty="0"/>
              <a:t>에게 </a:t>
            </a:r>
            <a:r>
              <a:rPr lang="en-US" altLang="ko-KR" dirty="0"/>
              <a:t>“</a:t>
            </a:r>
            <a:r>
              <a:rPr lang="ko-KR" altLang="en-US" dirty="0"/>
              <a:t>이번 주 미팅을 요약 정리해서 팀에 메일을 보내줘</a:t>
            </a:r>
            <a:r>
              <a:rPr lang="en-US" altLang="ko-KR" dirty="0"/>
              <a:t>” </a:t>
            </a:r>
            <a:r>
              <a:rPr lang="ko-KR" altLang="en-US" dirty="0"/>
              <a:t>라는 질문을 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44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Agent</a:t>
            </a:r>
            <a:r>
              <a:rPr lang="ko-KR" altLang="en-US" dirty="0"/>
              <a:t>는 목표를 분석하고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79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계획을 수립하며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 계획마다 순차적으로 작업을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288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882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4FD42-FA31-55C2-1B7C-CC3BFA4EA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F2CEAE2-004A-B04B-B688-6B081E448598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E522F8E3-A349-0EDD-0242-1A1515D23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AI Agent</a:t>
            </a:r>
            <a:r>
              <a:rPr lang="ko-KR" altLang="en-US" dirty="0"/>
              <a:t>가 정확히 무엇인지 자세히 알아보도록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982C8F4-F0EA-CD1D-391E-F5EFB3DF4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93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만약 커피를 가져다 줘 라는 요청을 받았을 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Agent</a:t>
            </a:r>
            <a:r>
              <a:rPr lang="ko-KR" altLang="en-US" dirty="0"/>
              <a:t>는 먼저 받은 질문을 추론해 목표를 세우고</a:t>
            </a:r>
            <a:endParaRPr lang="en-US" altLang="ko-KR" dirty="0"/>
          </a:p>
          <a:p>
            <a:r>
              <a:rPr lang="ko-KR" altLang="en-US" dirty="0"/>
              <a:t>목표를 달성하기 위한 계획을 수립합니다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과정에서 적절한 외부 도구를 사용하고</a:t>
            </a:r>
            <a:r>
              <a:rPr lang="en-US" altLang="ko-KR" dirty="0"/>
              <a:t> </a:t>
            </a:r>
            <a:r>
              <a:rPr lang="ko-KR" altLang="en-US" dirty="0"/>
              <a:t>답변을 만드는 실행과정을 거쳐</a:t>
            </a:r>
            <a:endParaRPr lang="en-US" altLang="ko-KR" dirty="0"/>
          </a:p>
          <a:p>
            <a:r>
              <a:rPr lang="ko-KR" altLang="en-US" dirty="0"/>
              <a:t>최종적으로 사용자에게 결과물을 돌려줍니다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64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간략한 팀원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504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 한 번</a:t>
            </a:r>
            <a:r>
              <a:rPr lang="en-US" altLang="ko-KR" dirty="0"/>
              <a:t>, </a:t>
            </a:r>
            <a:r>
              <a:rPr lang="ko-KR" altLang="en-US" dirty="0"/>
              <a:t>사용자에게 입력을 받으면</a:t>
            </a:r>
            <a:r>
              <a:rPr lang="en-US" altLang="ko-KR" dirty="0"/>
              <a:t>, </a:t>
            </a:r>
            <a:r>
              <a:rPr lang="ko-KR" altLang="en-US" dirty="0"/>
              <a:t>입력된 환경으로 정보가 센서를 통해 </a:t>
            </a:r>
            <a:r>
              <a:rPr lang="en-US" altLang="ko-KR" dirty="0"/>
              <a:t>Agent</a:t>
            </a:r>
            <a:r>
              <a:rPr lang="ko-KR" altLang="en-US" dirty="0"/>
              <a:t>에게 전달이 되며</a:t>
            </a:r>
            <a:endParaRPr lang="en-US" altLang="ko-KR" dirty="0"/>
          </a:p>
          <a:p>
            <a:r>
              <a:rPr lang="en-US" altLang="ko-KR" dirty="0"/>
              <a:t>Agent</a:t>
            </a:r>
            <a:r>
              <a:rPr lang="ko-KR" altLang="en-US" dirty="0"/>
              <a:t>는 질문을 이해하고</a:t>
            </a:r>
            <a:r>
              <a:rPr lang="en-US" altLang="ko-KR" dirty="0"/>
              <a:t>, </a:t>
            </a:r>
            <a:r>
              <a:rPr lang="ko-KR" altLang="en-US" dirty="0"/>
              <a:t>계획을 세우며</a:t>
            </a:r>
            <a:r>
              <a:rPr lang="en-US" altLang="ko-KR" dirty="0"/>
              <a:t>, </a:t>
            </a:r>
            <a:r>
              <a:rPr lang="ko-KR" altLang="en-US" dirty="0"/>
              <a:t>도구를 사용해 결과물을 작성합니다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만들어진 결과물을 사용자에게 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906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82863-A3DB-651B-CDE7-8B577E9AD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AE0D1A7A-EF9C-3E1A-150C-85E9ECD8349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309F6F37-85C8-8F19-F2C7-A0FD19364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이러한 에이전트들이 잘 작동하기 위해선 디자인패턴과 오케스트레이션이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8963ADE9-6323-F18E-FDC2-954775930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759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디자인 패턴이란</a:t>
            </a:r>
            <a:endParaRPr lang="en-US" altLang="ko-KR" dirty="0"/>
          </a:p>
          <a:p>
            <a:r>
              <a:rPr lang="en-US" altLang="ko-KR" dirty="0"/>
              <a:t>LLM</a:t>
            </a:r>
            <a:r>
              <a:rPr lang="ko-KR" altLang="en-US" dirty="0"/>
              <a:t>을 자율적 문제 해결 시스템으로 확장하기 위한 구조적 설계 패턴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976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질문에 응답만 하던 </a:t>
            </a:r>
            <a:r>
              <a:rPr lang="en-US" altLang="ko-KR" dirty="0"/>
              <a:t>LLM</a:t>
            </a:r>
            <a:r>
              <a:rPr lang="ko-KR" altLang="en-US" dirty="0"/>
              <a:t>에서 자율적으로 답변을 생성하는 </a:t>
            </a:r>
            <a:r>
              <a:rPr lang="en-US" altLang="ko-KR" dirty="0"/>
              <a:t>LLM</a:t>
            </a:r>
            <a:r>
              <a:rPr lang="ko-KR" altLang="en-US" dirty="0"/>
              <a:t>으로 발전되기 위해선</a:t>
            </a:r>
            <a:endParaRPr lang="en-US" altLang="ko-KR" dirty="0"/>
          </a:p>
          <a:p>
            <a:r>
              <a:rPr lang="ko-KR" altLang="en-US" dirty="0"/>
              <a:t>디자인패턴을 고려하며 에이전트를 설계해야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407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디자인 패턴에는 총 </a:t>
            </a:r>
            <a:r>
              <a:rPr lang="en-US" altLang="ko-KR" dirty="0"/>
              <a:t>5</a:t>
            </a:r>
            <a:r>
              <a:rPr lang="ko-KR" altLang="en-US" dirty="0"/>
              <a:t>가지가 존재합니다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872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사용자의 입력을 받아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76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분석해 초안을 작성합니다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9920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완성된 초안은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901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적절한 응답인지 다시 한 번 파악해보며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538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피드백을 생성하게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649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차례대로</a:t>
            </a:r>
            <a:endParaRPr lang="en-US" altLang="ko-KR" dirty="0"/>
          </a:p>
          <a:p>
            <a:r>
              <a:rPr lang="ko-KR" altLang="en-US" dirty="0"/>
              <a:t>주제 선정 배경</a:t>
            </a:r>
            <a:endParaRPr lang="en-US" altLang="ko-KR" dirty="0"/>
          </a:p>
          <a:p>
            <a:r>
              <a:rPr lang="en-US" altLang="ko-KR" dirty="0"/>
              <a:t>AI Agent</a:t>
            </a:r>
          </a:p>
          <a:p>
            <a:r>
              <a:rPr lang="ko-KR" altLang="en-US" dirty="0"/>
              <a:t>디자인 패턴과 오케스트레이션</a:t>
            </a:r>
            <a:endParaRPr lang="en-US" altLang="ko-KR" dirty="0"/>
          </a:p>
          <a:p>
            <a:r>
              <a:rPr lang="en-US" altLang="ko-KR" dirty="0"/>
              <a:t>MCP</a:t>
            </a:r>
          </a:p>
          <a:p>
            <a:r>
              <a:rPr lang="ko-KR" altLang="en-US" dirty="0"/>
              <a:t>그리고 보안에 대해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87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생성 단계에서 피드백을 반영한 결과물이 이후 반성 단계 때 적절하다고 판단되거나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미리 정해둔 반복 횟수에 도달하면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9490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사용자에게 결과물을 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630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사용자에게 질문을 받아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6175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질문 내용을 이해하고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27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답변을 생성하기 위해 적절한 도구들을 선정합니다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188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선정된 도구를 가지고 결과물을 작성하여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933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사용자에게 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342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 요구 사항을 던지면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300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자신이 취할 행동을 생각하고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649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행동이 과제를 달성하는 데 적합한지 스스로 다시 추론합니다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39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E22E-DCA3-B38F-51CA-818F9553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2F6D2AC3-FCCD-9913-A14C-B19921B4952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A0447C3-C45A-9994-B8C0-0BA7D403E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첫번째로 주제 선정 배경에 대해 이야기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9BEAFA8-B0F7-2A1D-6D76-6227B0274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6816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 적절한 도구를 선정하며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338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실제로 외부 도구들을 활용해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0065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답안을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3240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만들어진 결과물을 사용자에게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618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사용자에게 질문을 받으면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9044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목표를 달성할 수 있는 계획 </a:t>
            </a:r>
            <a:r>
              <a:rPr lang="en-US" altLang="ko-KR" dirty="0"/>
              <a:t>1, 2, 3</a:t>
            </a:r>
            <a:r>
              <a:rPr lang="ko-KR" altLang="en-US" dirty="0"/>
              <a:t>을 세우게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7329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계획을 해결하기 위한 수행 방법들을 설정하고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514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리액트</a:t>
            </a:r>
            <a:r>
              <a:rPr lang="ko-KR" altLang="en-US" dirty="0"/>
              <a:t> 패턴을 활용하여 작업을 수행합니다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8586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</a:t>
            </a:r>
            <a:r>
              <a:rPr lang="en-US" altLang="ko-KR" dirty="0"/>
              <a:t>, </a:t>
            </a:r>
            <a:r>
              <a:rPr lang="ko-KR" altLang="en-US" dirty="0"/>
              <a:t>세번째 계획을 실행하기 위해 다시 </a:t>
            </a:r>
            <a:r>
              <a:rPr lang="en-US" altLang="ko-KR" dirty="0"/>
              <a:t>Planner</a:t>
            </a:r>
            <a:r>
              <a:rPr lang="ko-KR" altLang="en-US" dirty="0"/>
              <a:t>로 넘어가게 되고</a:t>
            </a:r>
            <a:r>
              <a:rPr lang="en-US" altLang="ko-KR" dirty="0"/>
              <a:t>, </a:t>
            </a:r>
            <a:r>
              <a:rPr lang="ko-KR" altLang="en-US" dirty="0"/>
              <a:t>모든 계획을 마치면 사용자에게 응답을 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651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모든 계획을</a:t>
            </a:r>
            <a:r>
              <a:rPr lang="en-US" altLang="ko-KR" dirty="0"/>
              <a:t>(1,2,3)</a:t>
            </a:r>
            <a:r>
              <a:rPr lang="ko-KR" altLang="en-US" dirty="0"/>
              <a:t>를 마쳤으면 사용자에게 결과를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35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은행에 처음 방문했을 때 어려운 용어들</a:t>
            </a:r>
            <a:r>
              <a:rPr lang="en-US" altLang="ko-KR" dirty="0"/>
              <a:t>, </a:t>
            </a:r>
            <a:r>
              <a:rPr lang="ko-KR" altLang="en-US" dirty="0"/>
              <a:t>수 많은 서류들 때문에 힘들었습니다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은행원 입장에서도 처리해야 서류들이 많습니다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6383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사용자에게 질문을 받으면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259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최상위 </a:t>
            </a:r>
            <a:r>
              <a:rPr lang="en-US" altLang="ko-KR" dirty="0"/>
              <a:t>PM </a:t>
            </a:r>
            <a:r>
              <a:rPr lang="ko-KR" altLang="en-US" dirty="0"/>
              <a:t>에이전트가 질문을 추론하고</a:t>
            </a:r>
            <a:r>
              <a:rPr lang="en-US" altLang="ko-KR" dirty="0"/>
              <a:t>, </a:t>
            </a:r>
            <a:r>
              <a:rPr lang="ko-KR" altLang="en-US" dirty="0"/>
              <a:t>적절한 에이전트들에게 업무를 분배합니다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ko-KR" altLang="en-US" dirty="0"/>
              <a:t>해당 과정은 이후 나올 오케스트레이션 구조에 따라 순차적으로 수행 될 수 있고</a:t>
            </a:r>
            <a:r>
              <a:rPr lang="en-US" altLang="ko-KR" dirty="0"/>
              <a:t>, </a:t>
            </a:r>
            <a:r>
              <a:rPr lang="ko-KR" altLang="en-US" dirty="0"/>
              <a:t>병렬적으로 수행 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392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최상위 </a:t>
            </a:r>
            <a:r>
              <a:rPr lang="en-US" altLang="ko-KR" dirty="0"/>
              <a:t>PM </a:t>
            </a:r>
            <a:r>
              <a:rPr lang="ko-KR" altLang="en-US" dirty="0"/>
              <a:t>에이전트가 질문을 추론하고</a:t>
            </a:r>
            <a:r>
              <a:rPr lang="en-US" altLang="ko-KR" dirty="0"/>
              <a:t>, </a:t>
            </a:r>
            <a:r>
              <a:rPr lang="ko-KR" altLang="en-US" dirty="0"/>
              <a:t>적절한 에이전트들에게 업무를 분배합니다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ko-KR" altLang="en-US" dirty="0"/>
              <a:t>해당 과정은 이후 나올 오케스트레이션 구조에 따라 순차적으로 수행 될 수 있고</a:t>
            </a:r>
            <a:r>
              <a:rPr lang="en-US" altLang="ko-KR" dirty="0"/>
              <a:t>, </a:t>
            </a:r>
            <a:r>
              <a:rPr lang="ko-KR" altLang="en-US" dirty="0"/>
              <a:t>병렬적으로 수행 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445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업무를 받은 에이전트들은 작업을 수행하고 </a:t>
            </a:r>
            <a:r>
              <a:rPr lang="en-US" altLang="ko-KR" dirty="0"/>
              <a:t>PM </a:t>
            </a:r>
            <a:r>
              <a:rPr lang="ko-KR" altLang="en-US" dirty="0"/>
              <a:t>에이전트에게 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4855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PM </a:t>
            </a:r>
            <a:r>
              <a:rPr lang="ko-KR" altLang="en-US" dirty="0"/>
              <a:t>에이전트는 작업물을 모두 종합하여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9931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PM </a:t>
            </a:r>
            <a:r>
              <a:rPr lang="ko-KR" altLang="en-US" dirty="0"/>
              <a:t>에이전트는 작업물을 모두 종합하여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0737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사용자에게 결과를 돌려줍니다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973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오케스트레이션을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오케스트레이션이란 각각 특화된 작업이나 기능을 가진 여러 </a:t>
            </a:r>
            <a:r>
              <a:rPr lang="en-US" altLang="ko-KR" dirty="0"/>
              <a:t>AI</a:t>
            </a:r>
            <a:r>
              <a:rPr lang="ko-KR" altLang="en-US" dirty="0"/>
              <a:t>에이전트가 최종목표를 달성할 수 있도록</a:t>
            </a:r>
            <a:endParaRPr lang="en-US" altLang="ko-KR" dirty="0"/>
          </a:p>
          <a:p>
            <a:r>
              <a:rPr lang="ko-KR" altLang="en-US" dirty="0"/>
              <a:t>서로 협력하고 조정하고 관리하는 프로세스를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3553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단일작업은 에이전트 하나로 충분하지만</a:t>
            </a:r>
            <a:endParaRPr lang="en-US" altLang="ko-KR" dirty="0"/>
          </a:p>
          <a:p>
            <a:r>
              <a:rPr lang="ko-KR" altLang="en-US" dirty="0"/>
              <a:t>복잡한 작업의 경우 여러 에이전트가 붙어 해결하게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구조를 정해주면 더욱 효율성 높은 답안을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304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크게 </a:t>
            </a:r>
            <a:r>
              <a:rPr lang="en-US" altLang="ko-KR" dirty="0"/>
              <a:t>3</a:t>
            </a:r>
            <a:r>
              <a:rPr lang="ko-KR" altLang="en-US" dirty="0"/>
              <a:t>가지 오케스트레이션 구조가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첫번째 구조 먼저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295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문제를 해결하기 위해 금융권에서도 </a:t>
            </a:r>
            <a:r>
              <a:rPr lang="en-US" altLang="ko-KR" dirty="0"/>
              <a:t>AI Agent</a:t>
            </a:r>
            <a:r>
              <a:rPr lang="ko-KR" altLang="en-US" dirty="0"/>
              <a:t>를 긍정적으로 보며 점진적으로 도입하려고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세계적으로도 </a:t>
            </a:r>
            <a:r>
              <a:rPr lang="en-US" altLang="ko-KR" dirty="0"/>
              <a:t>AI </a:t>
            </a:r>
            <a:r>
              <a:rPr lang="ko-KR" altLang="en-US" dirty="0"/>
              <a:t>에이전트를 도입하는 시장도 긍정적인 추세입니다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4914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첫번째로는 중앙집중형</a:t>
            </a:r>
            <a:r>
              <a:rPr lang="en-US" altLang="ko-KR" dirty="0"/>
              <a:t>(</a:t>
            </a:r>
            <a:r>
              <a:rPr lang="ko-KR" altLang="en-US" dirty="0" err="1"/>
              <a:t>센트럴라이즈드</a:t>
            </a:r>
            <a:r>
              <a:rPr lang="en-US" altLang="ko-KR" dirty="0"/>
              <a:t>) </a:t>
            </a:r>
            <a:r>
              <a:rPr lang="ko-KR" altLang="en-US" dirty="0"/>
              <a:t>오케스트레이션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644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구조는 마스터 에이전트가 하위 워커 에이전트를 관리하는 구조입니다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8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마스터가 전체 작업의 흐름을 관리 및 제어함으로 용이하지만</a:t>
            </a:r>
            <a:endParaRPr lang="en-US" altLang="ko-KR" dirty="0"/>
          </a:p>
          <a:p>
            <a:r>
              <a:rPr lang="ko-KR" altLang="en-US" dirty="0"/>
              <a:t>하위 워커 노드들이 많아질수록 출입 되는 데이터 양이 많아져</a:t>
            </a:r>
            <a:r>
              <a:rPr lang="en-US" altLang="ko-KR" dirty="0"/>
              <a:t>, </a:t>
            </a:r>
            <a:r>
              <a:rPr lang="ko-KR" altLang="en-US" dirty="0"/>
              <a:t>성능저하가 일어날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5956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오케스트레이션 구조를 살펴봅시다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1909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오케스트레이션 구조는 분산형</a:t>
            </a:r>
            <a:r>
              <a:rPr lang="en-US" altLang="ko-KR" dirty="0"/>
              <a:t>(</a:t>
            </a:r>
            <a:r>
              <a:rPr lang="ko-KR" altLang="en-US" dirty="0" err="1"/>
              <a:t>디센트럴라이즈드</a:t>
            </a:r>
            <a:r>
              <a:rPr lang="en-US" altLang="ko-KR" dirty="0"/>
              <a:t>)</a:t>
            </a:r>
            <a:r>
              <a:rPr lang="ko-KR" altLang="en-US" dirty="0"/>
              <a:t> 오케스트레이션입니다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4284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DA72C-30AF-0E4C-141B-23AC0E16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CD4088-8B87-7DC0-C8AC-0FB3F2133E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1C0A86-AE92-BDC7-FA0E-83A67EA3F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구조는 마스터 에이전트 없이 워커 에이전트들이 서로 자율적으로 작동하며 최종 목표를 달성하기 위해 서로 협력하고 조정합니다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DBD930-651D-9C96-786E-91990AC70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0793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역동적이고 복잡한 환경에서 </a:t>
            </a:r>
            <a:r>
              <a:rPr lang="ko-KR" altLang="en-US" dirty="0" err="1"/>
              <a:t>유현하다는</a:t>
            </a:r>
            <a:r>
              <a:rPr lang="ko-KR" altLang="en-US" dirty="0"/>
              <a:t> 장점이 있지만</a:t>
            </a:r>
            <a:r>
              <a:rPr lang="en-US" altLang="ko-KR" dirty="0"/>
              <a:t>, </a:t>
            </a:r>
            <a:r>
              <a:rPr lang="ko-KR" altLang="en-US" dirty="0"/>
              <a:t>의사결정에 일관성이 없어 효율성</a:t>
            </a:r>
            <a:r>
              <a:rPr lang="en-US" altLang="ko-KR" dirty="0"/>
              <a:t>, </a:t>
            </a:r>
            <a:r>
              <a:rPr lang="ko-KR" altLang="en-US" dirty="0"/>
              <a:t>품질 등이 저하될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32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살펴보러 갑시다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968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 구조로는 계층적</a:t>
            </a:r>
            <a:r>
              <a:rPr lang="en-US" altLang="ko-KR" dirty="0"/>
              <a:t>(</a:t>
            </a:r>
            <a:r>
              <a:rPr lang="ko-KR" altLang="en-US" dirty="0" err="1"/>
              <a:t>하이라키컬</a:t>
            </a:r>
            <a:r>
              <a:rPr lang="en-US" altLang="ko-KR" dirty="0"/>
              <a:t>) </a:t>
            </a:r>
            <a:r>
              <a:rPr lang="ko-KR" altLang="en-US" dirty="0"/>
              <a:t>오케스트레이션입니다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1962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41499-A76C-B738-37A1-73C2316C1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5EA170-F56F-3889-01C8-0A209D680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9048907-1777-DD53-FDF5-3FEDDB66D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구조는 앞선 중앙집중형과 분산형 구조가 결합된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상위 에이전트는 마스터의 역할을</a:t>
            </a:r>
            <a:r>
              <a:rPr lang="en-US" altLang="ko-KR" dirty="0"/>
              <a:t>, </a:t>
            </a:r>
            <a:r>
              <a:rPr lang="ko-KR" altLang="en-US" dirty="0"/>
              <a:t>하위 에이전트는 워커 역할을 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6BCB8E-F952-0184-1E90-D1F3ED01E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753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농협</a:t>
            </a:r>
            <a:r>
              <a:rPr lang="en-US" altLang="ko-KR" dirty="0"/>
              <a:t>, </a:t>
            </a:r>
            <a:r>
              <a:rPr lang="ko-KR" altLang="en-US" dirty="0"/>
              <a:t>카카오 페이</a:t>
            </a:r>
            <a:r>
              <a:rPr lang="en-US" altLang="ko-KR" dirty="0"/>
              <a:t>, KB </a:t>
            </a:r>
            <a:r>
              <a:rPr lang="ko-KR" altLang="en-US" dirty="0"/>
              <a:t>금융</a:t>
            </a:r>
            <a:r>
              <a:rPr lang="en-US" altLang="ko-KR" dirty="0"/>
              <a:t>, </a:t>
            </a:r>
            <a:r>
              <a:rPr lang="ko-KR" altLang="en-US" dirty="0"/>
              <a:t>신한은행 등 금융권에서도 </a:t>
            </a:r>
            <a:r>
              <a:rPr lang="en-US" altLang="ko-KR" dirty="0"/>
              <a:t>AI </a:t>
            </a:r>
            <a:r>
              <a:rPr lang="ko-KR" altLang="en-US" dirty="0"/>
              <a:t>에이전트를 긍정적으로 평가하고 도입하려고 시도 중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195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33319-1D2C-3D5F-BE34-D4596570E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BE5686-7347-B85D-A207-F21829F7F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2BE60F-4DAB-D42C-98DE-D6C3BCCAD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워커들끼리 소통함으로 복잡한 의사결정이 필요한 작업처리도 가능하지만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워커에서 마스터로 정보를 전달하는 과정에서 </a:t>
            </a:r>
            <a:r>
              <a:rPr lang="en-US" altLang="ko-KR" dirty="0"/>
              <a:t>**</a:t>
            </a:r>
            <a:r>
              <a:rPr lang="ko-KR" altLang="en-US" dirty="0"/>
              <a:t>병목현상</a:t>
            </a:r>
            <a:r>
              <a:rPr lang="en-US" altLang="ko-KR" dirty="0"/>
              <a:t>**</a:t>
            </a:r>
            <a:r>
              <a:rPr lang="ko-KR" altLang="en-US" dirty="0"/>
              <a:t>이 발생할 수 도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2E451C-FF88-B989-20A1-154F199E67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3015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</a:t>
            </a:r>
            <a:r>
              <a:rPr lang="en-US" altLang="ko-KR" dirty="0"/>
              <a:t>3</a:t>
            </a:r>
            <a:r>
              <a:rPr lang="ko-KR" altLang="en-US" dirty="0"/>
              <a:t>개의 오케스트레이션 구조를 살펴보았는데요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1484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399B9-2C52-6481-BDE7-4E0DB3E4D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5A22F29C-5099-95CF-A1B0-3A900A64F90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2DD377D3-D2C0-7377-5B90-7CBA437084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그 다음으로 </a:t>
            </a:r>
            <a:r>
              <a:rPr lang="en-US" altLang="ko-KR" dirty="0"/>
              <a:t>Agent</a:t>
            </a:r>
            <a:r>
              <a:rPr lang="ko-KR" altLang="en-US" dirty="0"/>
              <a:t>가 툴을 가져올 수 있는 </a:t>
            </a:r>
            <a:r>
              <a:rPr lang="en-US" altLang="ko-KR" dirty="0"/>
              <a:t>MCP</a:t>
            </a:r>
            <a:r>
              <a:rPr lang="ko-KR" altLang="en-US" dirty="0"/>
              <a:t>에 대해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0B31108F-F966-A14D-6F41-BDDEB6BC0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3315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MCP</a:t>
            </a:r>
            <a:r>
              <a:rPr lang="ko-KR" altLang="en-US" dirty="0"/>
              <a:t>가 도입되기 전엔</a:t>
            </a:r>
            <a:r>
              <a:rPr lang="en-US" altLang="ko-KR" dirty="0"/>
              <a:t>, </a:t>
            </a:r>
            <a:r>
              <a:rPr lang="ko-KR" altLang="en-US" dirty="0"/>
              <a:t>툴들을 연결하기 위해 </a:t>
            </a:r>
            <a:r>
              <a:rPr lang="en-US" altLang="ko-KR" dirty="0"/>
              <a:t>SDK</a:t>
            </a:r>
            <a:r>
              <a:rPr lang="ko-KR" altLang="en-US" dirty="0"/>
              <a:t>로 </a:t>
            </a:r>
            <a:r>
              <a:rPr lang="ko-KR" altLang="en-US" dirty="0" err="1"/>
              <a:t>일일히</a:t>
            </a:r>
            <a:r>
              <a:rPr lang="ko-KR" altLang="en-US" dirty="0"/>
              <a:t> 연결해주거나</a:t>
            </a:r>
            <a:r>
              <a:rPr lang="en-US" altLang="ko-KR" dirty="0"/>
              <a:t>, </a:t>
            </a:r>
            <a:r>
              <a:rPr lang="ko-KR" altLang="en-US" dirty="0"/>
              <a:t>기존 프레임워크를 사용하여 툴을 연결하는 방식을 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709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이미지가 복잡하다면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MCP client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입장에서의 이점이 무엇인지를 생각해보자 사용하고자 하는 개별 툴들을 위한 여러 케이블을 꽂을 포트를 마련하지 않아도 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표준화된 인터페이스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(MCP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하나로 통합된다는 점을 생각해보면 보다 쉽게 와닿을 것이라 생각한다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0816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MCP</a:t>
            </a:r>
            <a:r>
              <a:rPr lang="ko-KR" altLang="en-US" dirty="0"/>
              <a:t>는 모델 컨텍스트 프로토콜로 외부 도구를 호출할 수 있는 프로토콜입니다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기능연동이 간편해지고</a:t>
            </a:r>
            <a:r>
              <a:rPr lang="en-US" altLang="ko-KR" dirty="0"/>
              <a:t>, </a:t>
            </a:r>
            <a:r>
              <a:rPr lang="ko-KR" altLang="en-US" dirty="0"/>
              <a:t>유지보수성이 좋아지는 특징을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3160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에이전트가 </a:t>
            </a:r>
            <a:r>
              <a:rPr lang="en-US" altLang="ko-KR" dirty="0" err="1"/>
              <a:t>Jsonrpc</a:t>
            </a:r>
            <a:r>
              <a:rPr lang="ko-KR" altLang="en-US" dirty="0"/>
              <a:t>로 어떤 툴들이 있는지 </a:t>
            </a:r>
            <a:r>
              <a:rPr lang="en-US" altLang="ko-KR" dirty="0"/>
              <a:t>MCP</a:t>
            </a:r>
            <a:r>
              <a:rPr lang="ko-KR" altLang="en-US" dirty="0"/>
              <a:t>서버에게 요청하면</a:t>
            </a:r>
            <a:endParaRPr lang="en-US" altLang="ko-KR" dirty="0"/>
          </a:p>
          <a:p>
            <a:r>
              <a:rPr lang="ko-KR" altLang="en-US" dirty="0"/>
              <a:t>툴리스트를 </a:t>
            </a:r>
            <a:r>
              <a:rPr lang="en-US" altLang="ko-KR" dirty="0" err="1"/>
              <a:t>Jsonrpc</a:t>
            </a:r>
            <a:r>
              <a:rPr lang="ko-KR" altLang="en-US" dirty="0"/>
              <a:t>형태로 다시 에이전트에게 </a:t>
            </a:r>
            <a:r>
              <a:rPr lang="ko-KR" altLang="en-US" dirty="0" err="1"/>
              <a:t>리턴하게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2927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도구를 </a:t>
            </a:r>
            <a:r>
              <a:rPr lang="ko-KR" altLang="en-US" dirty="0" err="1"/>
              <a:t>사용할때도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에이전트가 </a:t>
            </a:r>
            <a:r>
              <a:rPr lang="en-US" altLang="ko-KR" dirty="0" err="1"/>
              <a:t>jsonrpc</a:t>
            </a:r>
            <a:r>
              <a:rPr lang="ko-KR" altLang="en-US" dirty="0"/>
              <a:t>형태로 </a:t>
            </a:r>
            <a:r>
              <a:rPr lang="en-US" altLang="ko-KR" dirty="0" err="1"/>
              <a:t>mcp</a:t>
            </a:r>
            <a:r>
              <a:rPr lang="en-US" altLang="ko-KR" dirty="0"/>
              <a:t> </a:t>
            </a:r>
            <a:r>
              <a:rPr lang="ko-KR" altLang="en-US" dirty="0"/>
              <a:t>서버에게 요청하면</a:t>
            </a:r>
            <a:endParaRPr lang="en-US" altLang="ko-KR" dirty="0"/>
          </a:p>
          <a:p>
            <a:r>
              <a:rPr lang="en-US" altLang="ko-KR" dirty="0" err="1"/>
              <a:t>Mcp</a:t>
            </a:r>
            <a:r>
              <a:rPr lang="ko-KR" altLang="en-US" dirty="0"/>
              <a:t>서버는 해당 주문을 읽고 외부 </a:t>
            </a:r>
            <a:r>
              <a:rPr lang="en-US" altLang="ko-KR" dirty="0" err="1"/>
              <a:t>api</a:t>
            </a:r>
            <a:r>
              <a:rPr lang="ko-KR" altLang="en-US" dirty="0"/>
              <a:t>를 호출해 도구를 사용하여 결과물을 작성합니다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해당 결과물을 다시 에이전트에게 </a:t>
            </a:r>
            <a:r>
              <a:rPr lang="ko-KR" altLang="en-US" dirty="0" err="1"/>
              <a:t>리턴합니다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7648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A7504-DFD2-05E5-32EF-8C6751135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B6037C34-D057-B194-3882-434E2CB1FAB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B2F1C645-6FCD-681A-59CB-857905DE07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이렇게 </a:t>
            </a:r>
            <a:r>
              <a:rPr lang="ko-KR" altLang="en-US" dirty="0" err="1"/>
              <a:t>에이전트랑</a:t>
            </a:r>
            <a:r>
              <a:rPr lang="ko-KR" altLang="en-US" dirty="0"/>
              <a:t> </a:t>
            </a:r>
            <a:r>
              <a:rPr lang="en-US" altLang="ko-KR" dirty="0"/>
              <a:t>MCP</a:t>
            </a:r>
            <a:r>
              <a:rPr lang="ko-KR" altLang="en-US" dirty="0"/>
              <a:t>에 대해 알아보았습니다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이후론 주택대출을 한다는 상황을 가정해 </a:t>
            </a:r>
            <a:r>
              <a:rPr lang="ko-KR" altLang="en-US" dirty="0" err="1"/>
              <a:t>에이전트랑</a:t>
            </a:r>
            <a:r>
              <a:rPr lang="ko-KR" altLang="en-US" dirty="0"/>
              <a:t> </a:t>
            </a:r>
            <a:r>
              <a:rPr lang="en-US" altLang="ko-KR" dirty="0"/>
              <a:t>MCP</a:t>
            </a:r>
            <a:r>
              <a:rPr lang="ko-KR" altLang="en-US" dirty="0"/>
              <a:t>를 어떻게 적용할 수 있을지 알아보겠습니다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57B52E58-A3A6-9043-BB10-17ADBB3BB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92664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에이전트를 사용할 수 있는 대상은 대출심사를 하는 은행원이랑</a:t>
            </a:r>
            <a:r>
              <a:rPr lang="en-US" altLang="ko-KR" dirty="0"/>
              <a:t> </a:t>
            </a:r>
            <a:r>
              <a:rPr lang="ko-KR" altLang="en-US" dirty="0"/>
              <a:t>대출을 하려는 고객이 대상이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에이전트를 사용하면</a:t>
            </a:r>
            <a:endParaRPr lang="en-US" altLang="ko-KR" dirty="0"/>
          </a:p>
          <a:p>
            <a:r>
              <a:rPr lang="ko-KR" altLang="en-US" dirty="0"/>
              <a:t>기존에 오래 걸렸던 대출심사를 빠르게 하여 고객의 기다림을 줄일 수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은행원의 업무도 덜어주게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654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저희는 </a:t>
            </a:r>
            <a:r>
              <a:rPr lang="en-US" altLang="ko-KR" dirty="0"/>
              <a:t>AI Agent</a:t>
            </a:r>
            <a:r>
              <a:rPr lang="ko-KR" altLang="en-US" dirty="0"/>
              <a:t>와 </a:t>
            </a:r>
            <a:r>
              <a:rPr lang="en-US" altLang="ko-KR" dirty="0"/>
              <a:t>MCP</a:t>
            </a:r>
            <a:r>
              <a:rPr lang="ko-KR" altLang="en-US" dirty="0"/>
              <a:t>를 주제로 선택하여 이번 기술세미나를 진행하게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237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대출 절차는 총 </a:t>
            </a:r>
            <a:r>
              <a:rPr lang="en-US" altLang="ko-KR" dirty="0"/>
              <a:t>4</a:t>
            </a:r>
            <a:r>
              <a:rPr lang="ko-KR" altLang="en-US" dirty="0"/>
              <a:t>개의 과정으로 구성되었는데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 중 대출 </a:t>
            </a:r>
            <a:r>
              <a:rPr lang="ko-KR" altLang="en-US" dirty="0" err="1"/>
              <a:t>심사란에</a:t>
            </a:r>
            <a:r>
              <a:rPr lang="ko-KR" altLang="en-US" dirty="0"/>
              <a:t> 대해 </a:t>
            </a:r>
            <a:r>
              <a:rPr lang="ko-KR" altLang="en-US" dirty="0" err="1"/>
              <a:t>에이전트랑</a:t>
            </a:r>
            <a:r>
              <a:rPr lang="ko-KR" altLang="en-US" dirty="0"/>
              <a:t> </a:t>
            </a:r>
            <a:r>
              <a:rPr lang="en-US" altLang="ko-KR" dirty="0"/>
              <a:t>MCP</a:t>
            </a:r>
            <a:r>
              <a:rPr lang="ko-KR" altLang="en-US" dirty="0"/>
              <a:t>를 적용할 수 있겠다고 판단하였습니다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5971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과정은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35534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주택 구입 대출 신청 이라는 요청을 넣으면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6736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5469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요청은 에이전트 오케스트레이션에 도착하게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에이전트 오케스트레이션 구조는 메모리</a:t>
            </a:r>
            <a:r>
              <a:rPr lang="en-US" altLang="ko-KR" dirty="0"/>
              <a:t>, </a:t>
            </a:r>
            <a:r>
              <a:rPr lang="ko-KR" altLang="en-US" dirty="0"/>
              <a:t>모델</a:t>
            </a:r>
            <a:r>
              <a:rPr lang="en-US" altLang="ko-KR" dirty="0"/>
              <a:t>, </a:t>
            </a:r>
            <a:r>
              <a:rPr lang="ko-KR" altLang="en-US" dirty="0" err="1"/>
              <a:t>리절트매니저</a:t>
            </a:r>
            <a:r>
              <a:rPr lang="en-US" altLang="ko-KR" dirty="0"/>
              <a:t>, </a:t>
            </a:r>
            <a:r>
              <a:rPr lang="ko-KR" altLang="en-US" dirty="0" err="1"/>
              <a:t>세큐리티레이어</a:t>
            </a:r>
            <a:r>
              <a:rPr lang="en-US" altLang="ko-KR" dirty="0"/>
              <a:t>, </a:t>
            </a:r>
            <a:r>
              <a:rPr lang="ko-KR" altLang="en-US" dirty="0"/>
              <a:t>멀티 에이전트로 구성되어 있고</a:t>
            </a:r>
            <a:endParaRPr lang="en-US" altLang="ko-KR" dirty="0"/>
          </a:p>
          <a:p>
            <a:r>
              <a:rPr lang="ko-KR" altLang="en-US" dirty="0"/>
              <a:t>요청은 멀티 에이전트로 향하게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407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멀티 에이전트 구조는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1919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주택 구입 대출 신청이라는 요청을 받은 </a:t>
            </a:r>
            <a:r>
              <a:rPr lang="ko-KR" altLang="en-US" dirty="0" err="1"/>
              <a:t>슈퍼바이저</a:t>
            </a:r>
            <a:r>
              <a:rPr lang="ko-KR" altLang="en-US" dirty="0"/>
              <a:t> 에이전트는</a:t>
            </a:r>
            <a:endParaRPr lang="en-US" altLang="ko-KR" dirty="0"/>
          </a:p>
          <a:p>
            <a:r>
              <a:rPr lang="ko-KR" altLang="en-US" dirty="0"/>
              <a:t>목표를 해결하기 위해 가장 적합한 에이전트를 탐색합니다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055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 첫번째로 주택 구입자금을 계산하는 에이전트에게 요청을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262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주택 구입자금을 계산하는 에이전트는 요청을 받아 적절한 툴들을 사용하여 대출에 관한 현황서를 작성하게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76251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정보는 다시 </a:t>
            </a:r>
            <a:r>
              <a:rPr lang="ko-KR" altLang="en-US" dirty="0" err="1"/>
              <a:t>슈퍼바이저</a:t>
            </a:r>
            <a:r>
              <a:rPr lang="ko-KR" altLang="en-US" dirty="0"/>
              <a:t> 에이전트로 들어가고</a:t>
            </a:r>
            <a:endParaRPr lang="en-US" altLang="ko-KR" dirty="0"/>
          </a:p>
          <a:p>
            <a:r>
              <a:rPr lang="ko-KR" altLang="en-US" dirty="0"/>
              <a:t>다시 분석하여 두번째 적절한 에이전트를 탐색합니다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062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D2E58-FDE3-6371-919D-228B10896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3F9E4FE2-516E-2AAC-C793-9ADE74D1F8B6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FC242690-1F91-357E-04BE-68AA75896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Agent</a:t>
            </a:r>
            <a:r>
              <a:rPr lang="ko-KR" altLang="en-US" dirty="0"/>
              <a:t>를 설명하기에 앞서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기존에 존재하는 </a:t>
            </a:r>
            <a:r>
              <a:rPr lang="en-US" altLang="ko-KR" dirty="0"/>
              <a:t>Assistant</a:t>
            </a:r>
            <a:r>
              <a:rPr lang="ko-KR" altLang="en-US" dirty="0"/>
              <a:t>와 </a:t>
            </a:r>
            <a:r>
              <a:rPr lang="en-US" altLang="ko-KR" dirty="0"/>
              <a:t>Agent</a:t>
            </a:r>
            <a:r>
              <a:rPr lang="ko-KR" altLang="en-US" dirty="0"/>
              <a:t>의 차이점을 비교해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4E80D5BA-3294-0F26-AE0A-D146B2568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47071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 신용평가를 하는 에이전트에게 전달되어 고객의 신용정보를 계산합니다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2713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ko-KR" altLang="en-US" dirty="0" err="1"/>
              <a:t>슈퍼바이저</a:t>
            </a:r>
            <a:r>
              <a:rPr lang="ko-KR" altLang="en-US" dirty="0"/>
              <a:t> 에이전트에게 정보가 전달되고</a:t>
            </a:r>
            <a:endParaRPr lang="en-US" altLang="ko-KR" dirty="0"/>
          </a:p>
          <a:p>
            <a:r>
              <a:rPr lang="ko-KR" altLang="en-US" dirty="0"/>
              <a:t>이를 분석 뒤 적절한 에이전트에게 다시 전달합니다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04740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결과 종합 보고서 생성 에이전트로 정보가 전달되어 최종적으로 보고서가 생성되게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8505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보고서를 전달받은 </a:t>
            </a:r>
            <a:r>
              <a:rPr lang="ko-KR" altLang="en-US" dirty="0" err="1"/>
              <a:t>슈퍼바이저</a:t>
            </a:r>
            <a:r>
              <a:rPr lang="ko-KR" altLang="en-US" dirty="0"/>
              <a:t> 에이전트는 작업이 끝났음을 판단하고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534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보고서를 </a:t>
            </a:r>
            <a:r>
              <a:rPr lang="ko-KR" altLang="en-US" dirty="0" err="1"/>
              <a:t>리절트</a:t>
            </a:r>
            <a:r>
              <a:rPr lang="ko-KR" altLang="en-US" dirty="0"/>
              <a:t> 매니저에게 전달하게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3487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이후 최종 승인권자들에게 보고서가 전달되고 승인되면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대출 고객은 약정서를 작성하고 대출을 받을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0603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과정은 </a:t>
            </a:r>
            <a:r>
              <a:rPr lang="en-US" altLang="ko-KR" dirty="0"/>
              <a:t>2</a:t>
            </a:r>
            <a:r>
              <a:rPr lang="ko-KR" altLang="en-US" dirty="0"/>
              <a:t>단계에서 </a:t>
            </a:r>
            <a:r>
              <a:rPr lang="en-US" altLang="ko-KR" dirty="0"/>
              <a:t>3</a:t>
            </a:r>
            <a:r>
              <a:rPr lang="ko-KR" altLang="en-US" dirty="0"/>
              <a:t>단계로 넘어가는 과정이었습니다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3359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27090-D67B-6FA8-1432-9C76234A4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>
            <a:extLst>
              <a:ext uri="{FF2B5EF4-FFF2-40B4-BE49-F238E27FC236}">
                <a16:creationId xmlns:a16="http://schemas.microsoft.com/office/drawing/2014/main" id="{1331E213-87B4-DE6C-8CE0-B18601B3D48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>
            <a:extLst>
              <a:ext uri="{FF2B5EF4-FFF2-40B4-BE49-F238E27FC236}">
                <a16:creationId xmlns:a16="http://schemas.microsoft.com/office/drawing/2014/main" id="{4ED8D290-0932-7DB3-28D4-248B45803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이러한 과정을 직접 구현도 같이 해보았습니다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6">
            <a:extLst>
              <a:ext uri="{FF2B5EF4-FFF2-40B4-BE49-F238E27FC236}">
                <a16:creationId xmlns:a16="http://schemas.microsoft.com/office/drawing/2014/main" id="{B86130C5-86F5-4C99-7518-6B40BA9689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09F4262C-968C-4EE9-8164-CE16364706B3}" type="slidenum">
              <a:rPr lang="ko-KR" altLang="en-US" smtClean="0"/>
              <a:pPr lvl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1294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구현을 하는 과정에 있어 </a:t>
            </a:r>
            <a:r>
              <a:rPr lang="ko-KR" altLang="en-US" dirty="0" err="1"/>
              <a:t>랭그래프로</a:t>
            </a:r>
            <a:r>
              <a:rPr lang="ko-KR" altLang="en-US" dirty="0"/>
              <a:t> </a:t>
            </a:r>
            <a:r>
              <a:rPr lang="en-US" altLang="ko-KR" dirty="0"/>
              <a:t>AI Agent</a:t>
            </a:r>
            <a:r>
              <a:rPr lang="ko-KR" altLang="en-US" dirty="0"/>
              <a:t>를 그래프화 시켜 구성하였고 </a:t>
            </a:r>
            <a:r>
              <a:rPr lang="en-US" altLang="ko-KR" dirty="0"/>
              <a:t>MCP</a:t>
            </a:r>
            <a:r>
              <a:rPr lang="ko-KR" altLang="en-US" dirty="0"/>
              <a:t>를 통해 툴들을 불러오고 </a:t>
            </a:r>
            <a:r>
              <a:rPr lang="ko-KR" altLang="en-US" dirty="0" err="1"/>
              <a:t>랭스미스로</a:t>
            </a:r>
            <a:r>
              <a:rPr lang="ko-KR" altLang="en-US" dirty="0"/>
              <a:t> 시각화를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5709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아까랑</a:t>
            </a:r>
            <a:r>
              <a:rPr lang="ko-KR" altLang="en-US" dirty="0"/>
              <a:t> 비슷한 워크플로우가 형성됩니다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제일 먼저 </a:t>
            </a:r>
            <a:r>
              <a:rPr lang="ko-KR" altLang="en-US" dirty="0" err="1"/>
              <a:t>슈퍼바이저에게</a:t>
            </a:r>
            <a:r>
              <a:rPr lang="ko-KR" altLang="en-US" dirty="0"/>
              <a:t> 요청이 들어가게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--------------------------------------------------------</a:t>
            </a:r>
          </a:p>
          <a:p>
            <a:r>
              <a:rPr lang="ko-KR" altLang="en-US" dirty="0"/>
              <a:t>판단결과 </a:t>
            </a:r>
            <a:r>
              <a:rPr lang="ko-KR" altLang="en-US" dirty="0" err="1"/>
              <a:t>슈퍼바이저는</a:t>
            </a:r>
            <a:r>
              <a:rPr lang="ko-KR" altLang="en-US" dirty="0"/>
              <a:t> </a:t>
            </a:r>
            <a:r>
              <a:rPr lang="ko-KR" altLang="en-US" dirty="0" err="1"/>
              <a:t>데이터콜렉터에게</a:t>
            </a:r>
            <a:r>
              <a:rPr lang="ko-KR" altLang="en-US" dirty="0"/>
              <a:t> 요청을 넘겨주게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-------------------------------------------------------</a:t>
            </a:r>
          </a:p>
          <a:p>
            <a:r>
              <a:rPr lang="ko-KR" altLang="en-US" dirty="0"/>
              <a:t>최종적으로 보고서를 받은 </a:t>
            </a:r>
            <a:r>
              <a:rPr lang="ko-KR" altLang="en-US" dirty="0" err="1"/>
              <a:t>슈퍼바이저는</a:t>
            </a:r>
            <a:r>
              <a:rPr lang="ko-KR" altLang="en-US" dirty="0"/>
              <a:t> 작업이 끝났음을 판단하고 </a:t>
            </a:r>
            <a:r>
              <a:rPr lang="en-US" altLang="ko-KR" dirty="0"/>
              <a:t>end</a:t>
            </a:r>
            <a:r>
              <a:rPr lang="ko-KR" altLang="en-US" dirty="0"/>
              <a:t>로 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------------------------------------------------------------</a:t>
            </a:r>
          </a:p>
          <a:p>
            <a:r>
              <a:rPr lang="ko-KR" altLang="en-US" dirty="0" err="1"/>
              <a:t>데이터콜렉터가</a:t>
            </a:r>
            <a:r>
              <a:rPr lang="ko-KR" altLang="en-US" dirty="0"/>
              <a:t> 생성한 응답을 받은 </a:t>
            </a:r>
            <a:r>
              <a:rPr lang="ko-KR" altLang="en-US" dirty="0" err="1"/>
              <a:t>슈퍼바이저</a:t>
            </a:r>
            <a:r>
              <a:rPr lang="ko-KR" altLang="en-US" dirty="0"/>
              <a:t> 에이전트는 그 다음으로 해결할 적절한 에이전트를 선별합니다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------------------------------------------------------------</a:t>
            </a:r>
          </a:p>
          <a:p>
            <a:r>
              <a:rPr lang="ko-KR" altLang="en-US" dirty="0" err="1"/>
              <a:t>론리뷰에게</a:t>
            </a:r>
            <a:r>
              <a:rPr lang="ko-KR" altLang="en-US" dirty="0"/>
              <a:t> 응답을 받은 </a:t>
            </a:r>
            <a:r>
              <a:rPr lang="ko-KR" altLang="en-US" dirty="0" err="1"/>
              <a:t>슈퍼바이저</a:t>
            </a:r>
            <a:r>
              <a:rPr lang="ko-KR" altLang="en-US" dirty="0"/>
              <a:t> 에이전트는 또 다시 분석하여 다음 에이전트에게 넘겨줍니다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------------------------------------------------------------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24EE7-B3EA-4FEB-8D45-DC165E39C01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20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9F880-5B04-A821-4A43-0D34922C0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AD4CC2-59DD-6CAB-977E-13DC57508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42A83-69B4-7604-838E-27CD01D23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0DEA71-58EC-ED2C-56A2-FA2762A2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70744-5B32-A9A7-E67B-E24ADF570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763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75DC1-455C-D1D1-F4EE-BC78228B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DFDE25-3AFC-D3D9-EADE-FBCEA586F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E8F64A-E5E2-FD9D-C186-8FCDE9E0A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2A959E-BDE3-61CE-4089-739278767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3BA5FF-50F3-7602-0199-35BF68E2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5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4E3F2E-F875-367F-5B56-D8470F786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B63EC4-D0C1-CECA-BBB7-B8525CB31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AFB1B4-122B-1C55-F908-B93E3C689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8A1E4C-16AC-DFF0-AA1F-4AF0A7702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995A8B-9DCF-2E9E-85FE-D4272AA70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37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254C4-6F1E-D199-9CBE-20BFCBBB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A1532-7CBB-7021-889A-D830997B5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E492C2-C6C8-5538-F4CF-69457BD2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5297DF-DC32-AA60-F330-C726CAF41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3F549E-B4B0-EF72-2632-F3A2FB09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6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BEFCAD-29EC-D512-6E26-B6C0ED29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122642-53A3-4FA6-69B9-8E3ED0719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C35069-2EBE-9E49-9E37-E6715A32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D0B49-04BE-5A45-02C7-0764D8122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A0882-D78D-2E61-84EB-DF03ED500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17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B5BF6-FE2E-CEA2-D3B1-830EA046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938109-8D12-5355-4D8C-ECF7B30FE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5CFB24-7E46-85EB-06AC-B5CB98F5B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604427-2EBC-226D-077A-2C0D21D8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0F0420-3BC3-B89F-54B1-F9F657AC9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B046F9-E773-BE88-0FEF-BD3761E21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1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837FD3-F8FC-194C-D7FC-97BE248E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83323-29AF-12D3-F563-96C02C767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DD78A8-DA85-9B35-484C-A9B239016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E63A2B3-9C0A-2774-0D4A-50F24A033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DBEE40E-6391-E5D0-F551-F9B61E3B0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6565B-43A6-2A1D-7B55-D813DD3FD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E81FC1-F518-3F81-1568-EC89A158B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CAAE4B-1E01-DB24-449B-5D57D921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1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4F8EB-0AA3-1880-F6DA-1BCB9AA4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52F786B-6E41-FD34-A2E6-2D11C753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DAFF04-2B7A-C489-8B0E-90F69C2B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6D57DF-C283-1C63-BB44-FBB47615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234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311B342-BB95-C9E4-6121-90CFDF73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4237A2-25D7-57BA-C608-DD1CA69DF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414E90-21AD-89B9-EECD-AE836E87B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13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90D23-8C66-B740-3BB6-A6A7A7422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F80E1-94B7-05BE-A023-5A845B9E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3A16C-84D5-5135-6DAB-272CD6F24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4AABBE-6D9D-E769-BFD3-7C84F5216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BCB8C5-5C08-71CA-0A53-27CDB5322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D5C292-1884-0E2F-4B55-81783C54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9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F1E38-BB4C-255F-3BDF-DEAF4525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FAA101-CE0C-9F99-AA20-5C21F1731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1A20EB-974F-3790-2864-D6EA16545B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A37111-DE78-00D0-73CC-6722D6D15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6FC10C-FD6E-89BF-87B4-288E5D14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C0CC65-16C6-A462-442A-02D161E1A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24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6E1B80-8FAA-E70B-9F71-68FFA91C1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D899E5-E8AF-7BB3-3390-E81CEC4E8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DE49E0-8E09-CF92-3AA6-D6D681C83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753B5F-551C-4032-94D4-40A75F676099}" type="datetimeFigureOut">
              <a:rPr lang="ko-KR" altLang="en-US" smtClean="0"/>
              <a:t>2025-08-22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02DC21-F55A-0204-7D98-D7C66985F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729E3D-0B43-8E35-747A-CDE778283B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C03C52-7024-4297-950A-6F7EDFA256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97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slide" Target="slide103.xml"/><Relationship Id="rId4" Type="http://schemas.openxmlformats.org/officeDocument/2006/relationships/image" Target="../media/image4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46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slide" Target="slide98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slide" Target="slide119.xml"/><Relationship Id="rId13" Type="http://schemas.openxmlformats.org/officeDocument/2006/relationships/image" Target="../media/image64.png"/><Relationship Id="rId1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3.png"/><Relationship Id="rId17" Type="http://schemas.openxmlformats.org/officeDocument/2006/relationships/slide" Target="slide122.xml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slide" Target="slide120.xml"/><Relationship Id="rId5" Type="http://schemas.openxmlformats.org/officeDocument/2006/relationships/slide" Target="slide118.xml"/><Relationship Id="rId15" Type="http://schemas.openxmlformats.org/officeDocument/2006/relationships/image" Target="../media/image64.png"/><Relationship Id="rId10" Type="http://schemas.openxmlformats.org/officeDocument/2006/relationships/image" Target="../media/image63.png"/><Relationship Id="rId4" Type="http://schemas.openxmlformats.org/officeDocument/2006/relationships/image" Target="../media/image61.png"/><Relationship Id="rId9" Type="http://schemas.openxmlformats.org/officeDocument/2006/relationships/image" Target="../media/image62.png"/><Relationship Id="rId14" Type="http://schemas.openxmlformats.org/officeDocument/2006/relationships/slide" Target="slide12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12" Type="http://schemas.openxmlformats.org/officeDocument/2006/relationships/slide" Target="slide6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11" Type="http://schemas.openxmlformats.org/officeDocument/2006/relationships/slide" Target="slide60.xml"/><Relationship Id="rId5" Type="http://schemas.openxmlformats.org/officeDocument/2006/relationships/image" Target="../media/image28.gif"/><Relationship Id="rId10" Type="http://schemas.openxmlformats.org/officeDocument/2006/relationships/slide" Target="slide53.xml"/><Relationship Id="rId4" Type="http://schemas.openxmlformats.org/officeDocument/2006/relationships/image" Target="../media/image27.gif"/><Relationship Id="rId9" Type="http://schemas.openxmlformats.org/officeDocument/2006/relationships/slide" Target="slide4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2%8B%85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slide" Target="slide98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160470" y="3908777"/>
            <a:ext cx="3681704" cy="489435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chemeClr val="lt1"/>
                </a:solidFill>
              </a:rPr>
              <a:t>부제</a:t>
            </a:r>
            <a:r>
              <a:rPr lang="en-US" altLang="ko-KR" dirty="0">
                <a:solidFill>
                  <a:schemeClr val="lt1"/>
                </a:solidFill>
              </a:rPr>
              <a:t>) </a:t>
            </a:r>
            <a:r>
              <a:rPr lang="en-US" altLang="ko-KR" dirty="0">
                <a:solidFill>
                  <a:schemeClr val="lt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0000</a:t>
            </a:r>
            <a:endParaRPr lang="ko-KR" altLang="en-US" dirty="0">
              <a:solidFill>
                <a:schemeClr val="lt1"/>
              </a:solidFill>
              <a:latin typeface="나눔바른고딕 옛한글" panose="020B0603020101020101" pitchFamily="50" charset="-127"/>
              <a:ea typeface="나눔바른고딕 옛한글" panose="020B0603020101020101" pitchFamily="50" charset="-127"/>
            </a:endParaRPr>
          </a:p>
        </p:txBody>
      </p:sp>
      <p:pic>
        <p:nvPicPr>
          <p:cNvPr id="27" name="그림 26" descr="텍스트, 그림, 만화 영화, 디자인이(가) 표시된 사진">
            <a:extLst>
              <a:ext uri="{FF2B5EF4-FFF2-40B4-BE49-F238E27FC236}">
                <a16:creationId xmlns:a16="http://schemas.microsoft.com/office/drawing/2014/main" id="{D40C0260-0245-FA65-7D5D-C2B215244C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691" y="-1"/>
            <a:ext cx="9099532" cy="7011424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4" name="직사각형 3"/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-180691" y="0"/>
            <a:ext cx="12372691" cy="7011422"/>
          </a:xfrm>
          <a:prstGeom prst="rect">
            <a:avLst/>
          </a:prstGeom>
          <a:gradFill>
            <a:gsLst>
              <a:gs pos="60000">
                <a:srgbClr val="65B1DC"/>
              </a:gs>
              <a:gs pos="0">
                <a:srgbClr val="FFFFFF">
                  <a:alpha val="18000"/>
                </a:srgbClr>
              </a:gs>
              <a:gs pos="100000">
                <a:srgbClr val="5868E2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97835" y="1974273"/>
            <a:ext cx="8544339" cy="1815090"/>
          </a:xfrm>
        </p:spPr>
        <p:txBody>
          <a:bodyPr>
            <a:noAutofit/>
          </a:bodyPr>
          <a:lstStyle/>
          <a:p>
            <a:pPr lvl="0" algn="r">
              <a:lnSpc>
                <a:spcPct val="100000"/>
              </a:lnSpc>
              <a:defRPr/>
            </a:pPr>
            <a:r>
              <a:rPr lang="ko-KR" altLang="en-US" sz="48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금융 </a:t>
            </a:r>
            <a:r>
              <a:rPr lang="en-US" altLang="ko-KR" sz="48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IT</a:t>
            </a:r>
            <a:r>
              <a:rPr lang="ko-KR" altLang="en-US" sz="48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의 </a:t>
            </a:r>
            <a:r>
              <a:rPr lang="en-US" altLang="ko-KR" sz="48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  <a:t>Next Chapter</a:t>
            </a:r>
            <a:br>
              <a:rPr lang="en-US" altLang="ko-KR" sz="5400" b="1" dirty="0">
                <a:solidFill>
                  <a:schemeClr val="bg1"/>
                </a:solidFill>
                <a:latin typeface="나눔바른고딕 옛한글" panose="020B0603020101020101" pitchFamily="50" charset="-127"/>
                <a:ea typeface="나눔바른고딕 옛한글" panose="020B0603020101020101" pitchFamily="50" charset="-127"/>
              </a:rPr>
            </a:br>
            <a:r>
              <a:rPr lang="en-US" altLang="ko-KR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AI Agent X MCP</a:t>
            </a:r>
            <a:endParaRPr lang="ko-KR" altLang="en-US" sz="54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07139-A90C-362A-C9CC-27CE1E120883}"/>
              </a:ext>
            </a:extLst>
          </p:cNvPr>
          <p:cNvSpPr txBox="1"/>
          <p:nvPr/>
        </p:nvSpPr>
        <p:spPr>
          <a:xfrm>
            <a:off x="9416510" y="3789363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구름 산스 400" pitchFamily="2" charset="-127"/>
                <a:ea typeface="구름 산스 400" pitchFamily="2" charset="-127"/>
              </a:rPr>
              <a:t>김성현</a:t>
            </a:r>
            <a:r>
              <a:rPr lang="en-US" altLang="ko-KR" sz="1400" dirty="0">
                <a:solidFill>
                  <a:schemeClr val="bg1"/>
                </a:solidFill>
                <a:latin typeface="구름 산스 400" pitchFamily="2" charset="-127"/>
                <a:ea typeface="구름 산스 4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구름 산스 400" pitchFamily="2" charset="-127"/>
                <a:ea typeface="구름 산스 400" pitchFamily="2" charset="-127"/>
              </a:rPr>
              <a:t>김성욱</a:t>
            </a:r>
            <a:r>
              <a:rPr lang="en-US" altLang="ko-KR" sz="1400" dirty="0">
                <a:solidFill>
                  <a:schemeClr val="bg1"/>
                </a:solidFill>
                <a:latin typeface="구름 산스 400" pitchFamily="2" charset="-127"/>
                <a:ea typeface="구름 산스 400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구름 산스 400" pitchFamily="2" charset="-127"/>
                <a:ea typeface="구름 산스 400" pitchFamily="2" charset="-127"/>
              </a:rPr>
              <a:t>민지수</a:t>
            </a:r>
            <a:r>
              <a:rPr lang="en-US" altLang="ko-KR" sz="1400" dirty="0">
                <a:solidFill>
                  <a:schemeClr val="bg1"/>
                </a:solidFill>
                <a:latin typeface="구름 산스 400" pitchFamily="2" charset="-127"/>
                <a:ea typeface="구름 산스 400" pitchFamily="2" charset="-127"/>
              </a:rPr>
              <a:t>, </a:t>
            </a:r>
            <a:r>
              <a:rPr lang="ko-KR" altLang="en-US" sz="1400" dirty="0" err="1">
                <a:solidFill>
                  <a:schemeClr val="bg1"/>
                </a:solidFill>
                <a:latin typeface="구름 산스 400" pitchFamily="2" charset="-127"/>
                <a:ea typeface="구름 산스 400" pitchFamily="2" charset="-127"/>
              </a:rPr>
              <a:t>윤호준</a:t>
            </a:r>
            <a:endParaRPr lang="ko-KR" altLang="en-US" sz="1400" dirty="0">
              <a:solidFill>
                <a:schemeClr val="bg1"/>
              </a:solidFill>
              <a:latin typeface="구름 산스 400" pitchFamily="2" charset="-127"/>
              <a:ea typeface="구름 산스 4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321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79045-5B22-959A-B051-1C73C29F5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41AED3A7-04C0-FF63-166E-463B8D634777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CC8B301F-9ECC-A411-C8DB-12F72C12F8AB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80DE3A96-096E-7035-D965-93206D73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603DE6-FB77-EDE6-5549-754551A6918C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A99BA8CB-E27B-B53E-3E8A-D2C0CB02686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Assistant / Agent  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2A9EB7-ACE3-6952-E5A4-75C0925DE133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D061C92-67DD-F5E2-794A-8F34FFAC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297" y="1470307"/>
            <a:ext cx="5939406" cy="4619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A8C8E2-6758-AC0A-1FA8-EE5EB0624E90}"/>
              </a:ext>
            </a:extLst>
          </p:cNvPr>
          <p:cNvSpPr txBox="1"/>
          <p:nvPr/>
        </p:nvSpPr>
        <p:spPr>
          <a:xfrm>
            <a:off x="1428696" y="6288212"/>
            <a:ext cx="933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✅사용자가 요청</a:t>
            </a:r>
            <a:r>
              <a:rPr lang="en-US" altLang="ko-KR" sz="2400" dirty="0"/>
              <a:t>: </a:t>
            </a:r>
            <a:r>
              <a:rPr lang="en-US" altLang="ko-KR" sz="2400" b="1" dirty="0"/>
              <a:t>"</a:t>
            </a:r>
            <a:r>
              <a:rPr lang="ko-KR" altLang="en-US" sz="2400" b="1" dirty="0"/>
              <a:t>이번 주 미팅 요약 정리해서 팀에 메일 보내줘</a:t>
            </a:r>
            <a:r>
              <a:rPr lang="en-US" altLang="ko-KR" sz="2400" b="1" dirty="0"/>
              <a:t>"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9129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286F590-2794-B5E9-1098-A7FD4E511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37626"/>
            <a:ext cx="9078592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95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F2FAC0-FADC-48A8-D82F-1789AFB19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2" t="10230" r="28821" b="54979"/>
          <a:stretch>
            <a:fillRect/>
          </a:stretch>
        </p:blipFill>
        <p:spPr>
          <a:xfrm>
            <a:off x="2884499" y="135971"/>
            <a:ext cx="6423003" cy="658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6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A1388-7216-8424-E265-3F5373961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잘린 위쪽 모서리 2">
            <a:extLst>
              <a:ext uri="{FF2B5EF4-FFF2-40B4-BE49-F238E27FC236}">
                <a16:creationId xmlns:a16="http://schemas.microsoft.com/office/drawing/2014/main" id="{A58F6A17-F52B-77E1-843C-AE9025476785}"/>
              </a:ext>
            </a:extLst>
          </p:cNvPr>
          <p:cNvSpPr/>
          <p:nvPr/>
        </p:nvSpPr>
        <p:spPr>
          <a:xfrm rot="5400000">
            <a:off x="2368349" y="630989"/>
            <a:ext cx="6410962" cy="5596020"/>
          </a:xfrm>
          <a:prstGeom prst="snip2SameRect">
            <a:avLst>
              <a:gd name="adj1" fmla="val 0"/>
              <a:gd name="adj2" fmla="val 29459"/>
            </a:avLst>
          </a:prstGeom>
          <a:solidFill>
            <a:srgbClr val="406A9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06ADEA-E4B8-71C4-53EE-B77DBEB29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7" t="15201" r="30549" b="60755"/>
          <a:stretch>
            <a:fillRect/>
          </a:stretch>
        </p:blipFill>
        <p:spPr>
          <a:xfrm>
            <a:off x="763311" y="1563299"/>
            <a:ext cx="2098911" cy="373139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7BB3E23-FD6B-4C45-F46C-D1DE21A442EE}"/>
              </a:ext>
            </a:extLst>
          </p:cNvPr>
          <p:cNvSpPr/>
          <p:nvPr/>
        </p:nvSpPr>
        <p:spPr>
          <a:xfrm>
            <a:off x="4389120" y="223518"/>
            <a:ext cx="7608530" cy="6410962"/>
          </a:xfrm>
          <a:prstGeom prst="rect">
            <a:avLst/>
          </a:prstGeom>
          <a:solidFill>
            <a:srgbClr val="329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C8C632E-6572-D59D-B9F1-0F4CF84F7EB0}"/>
              </a:ext>
            </a:extLst>
          </p:cNvPr>
          <p:cNvSpPr/>
          <p:nvPr/>
        </p:nvSpPr>
        <p:spPr>
          <a:xfrm>
            <a:off x="4613787" y="431799"/>
            <a:ext cx="7200983" cy="5994402"/>
          </a:xfrm>
          <a:prstGeom prst="rect">
            <a:avLst/>
          </a:prstGeom>
          <a:solidFill>
            <a:srgbClr val="E6F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8B96C146-87EC-7967-C234-F27C93215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15217724"/>
                  </p:ext>
                </p:extLst>
              </p:nvPr>
            </p:nvGraphicFramePr>
            <p:xfrm>
              <a:off x="4782740" y="1492367"/>
              <a:ext cx="6885800" cy="3873262"/>
            </p:xfrm>
            <a:graphic>
              <a:graphicData uri="http://schemas.microsoft.com/office/powerpoint/2016/slidezoom">
                <pslz:sldZm>
                  <pslz:sldZmObj sldId="562" cId="3197486895">
                    <pslz:zmPr id="{404E2230-178F-4F6C-999A-EEC564C458A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85800" cy="38732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슬라이드 확대/축소 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B96C146-87EC-7967-C234-F27C93215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2740" y="1492367"/>
                <a:ext cx="6885800" cy="387326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029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B3198-4821-9C6B-FEE0-EB871F21E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라인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D494A4-439D-E917-E6F9-BEF4907A1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18995" r="5689" b="19294"/>
          <a:stretch>
            <a:fillRect/>
          </a:stretch>
        </p:blipFill>
        <p:spPr>
          <a:xfrm>
            <a:off x="3850640" y="2682240"/>
            <a:ext cx="4558025" cy="1059180"/>
          </a:xfrm>
          <a:prstGeom prst="rect">
            <a:avLst/>
          </a:prstGeom>
        </p:spPr>
      </p:pic>
      <p:pic>
        <p:nvPicPr>
          <p:cNvPr id="5" name="그림 4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5DBCD0-F00B-8744-1311-F0F9AA75F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7" y="81018"/>
            <a:ext cx="3545841" cy="1984326"/>
          </a:xfrm>
          <a:prstGeom prst="rect">
            <a:avLst/>
          </a:prstGeom>
          <a:ln>
            <a:noFill/>
          </a:ln>
        </p:spPr>
      </p:pic>
      <p:pic>
        <p:nvPicPr>
          <p:cNvPr id="7" name="그림 6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6300683-30D8-01D7-784D-218B635CD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32" y="549837"/>
            <a:ext cx="3545841" cy="1086866"/>
          </a:xfrm>
          <a:prstGeom prst="rect">
            <a:avLst/>
          </a:prstGeom>
          <a:ln>
            <a:noFill/>
          </a:ln>
        </p:spPr>
      </p:pic>
      <p:pic>
        <p:nvPicPr>
          <p:cNvPr id="9" name="그림 8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462B96-4C4F-F404-50EA-F42D173F3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01" y="402393"/>
            <a:ext cx="3545841" cy="1613585"/>
          </a:xfrm>
          <a:prstGeom prst="rect">
            <a:avLst/>
          </a:prstGeom>
          <a:ln>
            <a:noFill/>
          </a:ln>
        </p:spPr>
      </p:pic>
      <p:pic>
        <p:nvPicPr>
          <p:cNvPr id="11" name="그림 10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286ECA-53E4-0C5A-7185-E9970702D4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" y="4192122"/>
            <a:ext cx="3444167" cy="2636637"/>
          </a:xfrm>
          <a:prstGeom prst="rect">
            <a:avLst/>
          </a:prstGeom>
          <a:ln>
            <a:noFill/>
          </a:ln>
        </p:spPr>
      </p:pic>
      <p:pic>
        <p:nvPicPr>
          <p:cNvPr id="13" name="그림 1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697602-493B-6EC3-FA87-D7A405EDB7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14" y="4581492"/>
            <a:ext cx="3444167" cy="2190412"/>
          </a:xfrm>
          <a:prstGeom prst="rect">
            <a:avLst/>
          </a:prstGeom>
          <a:ln>
            <a:noFill/>
          </a:ln>
        </p:spPr>
      </p:pic>
      <p:pic>
        <p:nvPicPr>
          <p:cNvPr id="15" name="그림 14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080ED2-BD77-E303-CBFD-43389EE7AD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01" y="4934969"/>
            <a:ext cx="3444167" cy="1109375"/>
          </a:xfrm>
          <a:prstGeom prst="rect">
            <a:avLst/>
          </a:prstGeom>
          <a:ln>
            <a:noFill/>
          </a:ln>
        </p:spPr>
      </p:pic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F655FDCE-9D64-6B56-A2AF-40B7C070A400}"/>
              </a:ext>
            </a:extLst>
          </p:cNvPr>
          <p:cNvCxnSpPr>
            <a:cxnSpLocks/>
            <a:stCxn id="3" idx="1"/>
            <a:endCxn id="11" idx="0"/>
          </p:cNvCxnSpPr>
          <p:nvPr/>
        </p:nvCxnSpPr>
        <p:spPr>
          <a:xfrm rot="10800000" flipV="1">
            <a:off x="2216692" y="3211830"/>
            <a:ext cx="1633949" cy="980292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1E76916-181B-F39A-09E2-FC17BF527181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8408665" y="2015978"/>
            <a:ext cx="1668857" cy="1195852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D019394-27C1-0BFF-FDE4-B52A802DD06E}"/>
              </a:ext>
            </a:extLst>
          </p:cNvPr>
          <p:cNvCxnSpPr>
            <a:cxnSpLocks/>
            <a:stCxn id="3" idx="3"/>
            <a:endCxn id="15" idx="0"/>
          </p:cNvCxnSpPr>
          <p:nvPr/>
        </p:nvCxnSpPr>
        <p:spPr>
          <a:xfrm>
            <a:off x="8408665" y="3211830"/>
            <a:ext cx="1668820" cy="1723139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922CDEA-6DA9-096A-CFA2-47933D6C886B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6129653" y="1636703"/>
            <a:ext cx="6100" cy="1045537"/>
          </a:xfrm>
          <a:prstGeom prst="line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B7C088-0A96-FF19-FFEB-008540D19E30}"/>
              </a:ext>
            </a:extLst>
          </p:cNvPr>
          <p:cNvCxnSpPr>
            <a:cxnSpLocks/>
            <a:stCxn id="13" idx="0"/>
            <a:endCxn id="3" idx="2"/>
          </p:cNvCxnSpPr>
          <p:nvPr/>
        </p:nvCxnSpPr>
        <p:spPr>
          <a:xfrm flipV="1">
            <a:off x="6121398" y="3741420"/>
            <a:ext cx="8255" cy="840072"/>
          </a:xfrm>
          <a:prstGeom prst="line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876C232-52AB-62BF-05D0-05F1C1A7E299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rot="10800000">
            <a:off x="2216148" y="2065344"/>
            <a:ext cx="1634492" cy="1146486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486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900F2-8FAC-8EF2-6F5D-BDB964A03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라인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F73415-6AB0-51D1-BD20-417CF861B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18995" r="5689" b="19294"/>
          <a:stretch>
            <a:fillRect/>
          </a:stretch>
        </p:blipFill>
        <p:spPr>
          <a:xfrm>
            <a:off x="3850640" y="2682240"/>
            <a:ext cx="4558025" cy="1059180"/>
          </a:xfrm>
          <a:prstGeom prst="rect">
            <a:avLst/>
          </a:prstGeom>
        </p:spPr>
      </p:pic>
      <p:pic>
        <p:nvPicPr>
          <p:cNvPr id="5" name="그림 4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BF0778-92E4-B6C4-CF7D-0ECDF9C67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7" y="81018"/>
            <a:ext cx="3545841" cy="1984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C29E3C-E92D-B80E-048C-09D1B99F3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32" y="549837"/>
            <a:ext cx="3545841" cy="1086866"/>
          </a:xfrm>
          <a:prstGeom prst="rect">
            <a:avLst/>
          </a:prstGeom>
          <a:ln>
            <a:noFill/>
          </a:ln>
        </p:spPr>
      </p:pic>
      <p:pic>
        <p:nvPicPr>
          <p:cNvPr id="9" name="그림 8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80DE51-EB19-5D1A-942D-3E86AEDA22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01" y="402393"/>
            <a:ext cx="3545841" cy="1613585"/>
          </a:xfrm>
          <a:prstGeom prst="rect">
            <a:avLst/>
          </a:prstGeom>
          <a:ln>
            <a:noFill/>
          </a:ln>
        </p:spPr>
      </p:pic>
      <p:pic>
        <p:nvPicPr>
          <p:cNvPr id="11" name="그림 10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C38498-A807-E153-762E-1A8DFFF4B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" y="4192122"/>
            <a:ext cx="3444167" cy="2636637"/>
          </a:xfrm>
          <a:prstGeom prst="rect">
            <a:avLst/>
          </a:prstGeom>
          <a:ln>
            <a:noFill/>
          </a:ln>
        </p:spPr>
      </p:pic>
      <p:pic>
        <p:nvPicPr>
          <p:cNvPr id="13" name="그림 1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D34F6E-FB04-4E9C-79C9-390FD476AF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14" y="4581492"/>
            <a:ext cx="3444167" cy="2190412"/>
          </a:xfrm>
          <a:prstGeom prst="rect">
            <a:avLst/>
          </a:prstGeom>
          <a:ln>
            <a:noFill/>
          </a:ln>
        </p:spPr>
      </p:pic>
      <p:pic>
        <p:nvPicPr>
          <p:cNvPr id="15" name="그림 14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68932D-86DF-E605-7E86-7B809F047C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01" y="4934969"/>
            <a:ext cx="3444167" cy="1109375"/>
          </a:xfrm>
          <a:prstGeom prst="rect">
            <a:avLst/>
          </a:prstGeom>
          <a:ln>
            <a:noFill/>
          </a:ln>
        </p:spPr>
      </p:pic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E0743E6C-004C-1FAE-9F25-8C235F6B4CA9}"/>
              </a:ext>
            </a:extLst>
          </p:cNvPr>
          <p:cNvCxnSpPr>
            <a:cxnSpLocks/>
            <a:stCxn id="3" idx="1"/>
            <a:endCxn id="11" idx="0"/>
          </p:cNvCxnSpPr>
          <p:nvPr/>
        </p:nvCxnSpPr>
        <p:spPr>
          <a:xfrm rot="10800000" flipV="1">
            <a:off x="2216692" y="3211830"/>
            <a:ext cx="1633949" cy="980292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33055AE5-E822-2EE8-B79F-259C7A25EFE9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8408665" y="2015978"/>
            <a:ext cx="1668857" cy="1195852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F2FB597-1D9C-5BFC-79B4-2102A39B9343}"/>
              </a:ext>
            </a:extLst>
          </p:cNvPr>
          <p:cNvCxnSpPr>
            <a:cxnSpLocks/>
            <a:stCxn id="3" idx="3"/>
            <a:endCxn id="15" idx="0"/>
          </p:cNvCxnSpPr>
          <p:nvPr/>
        </p:nvCxnSpPr>
        <p:spPr>
          <a:xfrm>
            <a:off x="8408665" y="3211830"/>
            <a:ext cx="1668820" cy="1723139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F108C64-E0CD-0EDE-6291-FA73C1944FC0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6129653" y="1636703"/>
            <a:ext cx="6100" cy="1045537"/>
          </a:xfrm>
          <a:prstGeom prst="line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21C96EB-E677-3773-97DD-CACA930F602A}"/>
              </a:ext>
            </a:extLst>
          </p:cNvPr>
          <p:cNvCxnSpPr>
            <a:cxnSpLocks/>
            <a:stCxn id="13" idx="0"/>
            <a:endCxn id="3" idx="2"/>
          </p:cNvCxnSpPr>
          <p:nvPr/>
        </p:nvCxnSpPr>
        <p:spPr>
          <a:xfrm flipV="1">
            <a:off x="6121398" y="3741420"/>
            <a:ext cx="8255" cy="840072"/>
          </a:xfrm>
          <a:prstGeom prst="line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9A174FD4-F4F9-7B93-FFC6-7EDAF3D80D2A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rot="10800000">
            <a:off x="2216148" y="2065344"/>
            <a:ext cx="1634492" cy="1146486"/>
          </a:xfrm>
          <a:prstGeom prst="bent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607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그림 1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77C690B-1012-69B9-D716-D9BCEE669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>
            <a:fillRect/>
          </a:stretch>
        </p:blipFill>
        <p:spPr>
          <a:xfrm>
            <a:off x="20" y="1282"/>
            <a:ext cx="11631947" cy="65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11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37E5A-795D-A401-4FBE-01314522A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라인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7B2020C-4079-1910-5364-36A489B3B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18995" r="5689" b="19294"/>
          <a:stretch>
            <a:fillRect/>
          </a:stretch>
        </p:blipFill>
        <p:spPr>
          <a:xfrm>
            <a:off x="3850640" y="2682240"/>
            <a:ext cx="4558025" cy="1059180"/>
          </a:xfrm>
          <a:prstGeom prst="rect">
            <a:avLst/>
          </a:prstGeom>
        </p:spPr>
      </p:pic>
      <p:pic>
        <p:nvPicPr>
          <p:cNvPr id="5" name="그림 4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ACC858-D3AE-2CF3-BA80-7CEB8DA7A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7" y="81018"/>
            <a:ext cx="3545841" cy="1984326"/>
          </a:xfrm>
          <a:prstGeom prst="rect">
            <a:avLst/>
          </a:prstGeom>
          <a:ln>
            <a:noFill/>
          </a:ln>
        </p:spPr>
      </p:pic>
      <p:pic>
        <p:nvPicPr>
          <p:cNvPr id="7" name="그림 6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AF248BF-487B-0633-35B0-40FCDDAE5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32" y="549837"/>
            <a:ext cx="3545841" cy="1086866"/>
          </a:xfrm>
          <a:prstGeom prst="rect">
            <a:avLst/>
          </a:prstGeom>
          <a:ln>
            <a:noFill/>
          </a:ln>
        </p:spPr>
      </p:pic>
      <p:pic>
        <p:nvPicPr>
          <p:cNvPr id="9" name="그림 8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056706-A7EA-6231-6621-B8B97648EA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01" y="402393"/>
            <a:ext cx="3545841" cy="1613585"/>
          </a:xfrm>
          <a:prstGeom prst="rect">
            <a:avLst/>
          </a:prstGeom>
          <a:ln>
            <a:noFill/>
          </a:ln>
        </p:spPr>
      </p:pic>
      <p:pic>
        <p:nvPicPr>
          <p:cNvPr id="11" name="그림 10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0075170-EAB8-608B-7105-9F66A9A4B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" y="4192122"/>
            <a:ext cx="3444167" cy="2636637"/>
          </a:xfrm>
          <a:prstGeom prst="rect">
            <a:avLst/>
          </a:prstGeom>
          <a:ln>
            <a:noFill/>
          </a:ln>
        </p:spPr>
      </p:pic>
      <p:pic>
        <p:nvPicPr>
          <p:cNvPr id="13" name="그림 1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8E5BFC-D991-E1A6-DB27-894ACAC471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14" y="4581492"/>
            <a:ext cx="3444167" cy="21904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3E8E10-7E96-9132-AFBE-B5D280670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01" y="4934969"/>
            <a:ext cx="3444167" cy="1109375"/>
          </a:xfrm>
          <a:prstGeom prst="rect">
            <a:avLst/>
          </a:prstGeom>
          <a:ln>
            <a:noFill/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759EBE0-7348-4542-F4AF-745CDD3CFD39}"/>
              </a:ext>
            </a:extLst>
          </p:cNvPr>
          <p:cNvCxnSpPr>
            <a:cxnSpLocks/>
            <a:stCxn id="3" idx="3"/>
            <a:endCxn id="15" idx="0"/>
          </p:cNvCxnSpPr>
          <p:nvPr/>
        </p:nvCxnSpPr>
        <p:spPr>
          <a:xfrm>
            <a:off x="8408665" y="3211830"/>
            <a:ext cx="1668820" cy="1723139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B4EA5B7B-C396-0A2D-BE41-7E0405BFC80C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rot="10800000">
            <a:off x="2216148" y="2065344"/>
            <a:ext cx="1634492" cy="1146486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1564D3A-D7CF-94C9-5DDE-61C4FDD63157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6129653" y="1636703"/>
            <a:ext cx="6100" cy="1045537"/>
          </a:xfrm>
          <a:prstGeom prst="line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032F77D-CD3F-A654-F802-00AD8C16224A}"/>
              </a:ext>
            </a:extLst>
          </p:cNvPr>
          <p:cNvCxnSpPr>
            <a:cxnSpLocks/>
            <a:stCxn id="3" idx="2"/>
            <a:endCxn id="13" idx="0"/>
          </p:cNvCxnSpPr>
          <p:nvPr/>
        </p:nvCxnSpPr>
        <p:spPr>
          <a:xfrm rot="5400000">
            <a:off x="5705490" y="4157329"/>
            <a:ext cx="840072" cy="8255"/>
          </a:xfrm>
          <a:prstGeom prst="bentConnector3">
            <a:avLst>
              <a:gd name="adj1" fmla="val 50000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3A0FD15-FBA2-2AAB-272E-33EB92DFAD94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8408665" y="2015978"/>
            <a:ext cx="1668857" cy="1195852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B4A63B63-6560-AB62-EC17-A3AB5A020816}"/>
              </a:ext>
            </a:extLst>
          </p:cNvPr>
          <p:cNvCxnSpPr>
            <a:cxnSpLocks/>
            <a:stCxn id="3" idx="1"/>
            <a:endCxn id="11" idx="0"/>
          </p:cNvCxnSpPr>
          <p:nvPr/>
        </p:nvCxnSpPr>
        <p:spPr>
          <a:xfrm rot="10800000" flipV="1">
            <a:off x="2216692" y="3211830"/>
            <a:ext cx="1633949" cy="980292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323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0F439E-DFF9-5343-16F1-00BD03B35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59" y="264160"/>
            <a:ext cx="9952682" cy="6329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837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38772-2CB9-4AF5-511D-2A521CDEC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라인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5CADE8-8F95-BD5E-6DF9-5F7DF671F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18995" r="5689" b="19294"/>
          <a:stretch>
            <a:fillRect/>
          </a:stretch>
        </p:blipFill>
        <p:spPr>
          <a:xfrm>
            <a:off x="3850640" y="2682240"/>
            <a:ext cx="4558025" cy="1059180"/>
          </a:xfrm>
          <a:prstGeom prst="rect">
            <a:avLst/>
          </a:prstGeom>
        </p:spPr>
      </p:pic>
      <p:pic>
        <p:nvPicPr>
          <p:cNvPr id="5" name="그림 4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85BE92D-C1F1-3C83-E465-75F58B3EF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7" y="81018"/>
            <a:ext cx="3545841" cy="1984326"/>
          </a:xfrm>
          <a:prstGeom prst="rect">
            <a:avLst/>
          </a:prstGeom>
          <a:ln>
            <a:noFill/>
          </a:ln>
        </p:spPr>
      </p:pic>
      <p:pic>
        <p:nvPicPr>
          <p:cNvPr id="7" name="그림 6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31827CE-7631-BC3B-21BF-414374E94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32" y="549837"/>
            <a:ext cx="3545841" cy="1086866"/>
          </a:xfrm>
          <a:prstGeom prst="rect">
            <a:avLst/>
          </a:prstGeom>
          <a:ln>
            <a:noFill/>
          </a:ln>
        </p:spPr>
      </p:pic>
      <p:pic>
        <p:nvPicPr>
          <p:cNvPr id="9" name="그림 8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0AE63D-541C-1B09-22FD-7F15C46B3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01" y="402393"/>
            <a:ext cx="3545841" cy="1613585"/>
          </a:xfrm>
          <a:prstGeom prst="rect">
            <a:avLst/>
          </a:prstGeom>
          <a:ln>
            <a:noFill/>
          </a:ln>
        </p:spPr>
      </p:pic>
      <p:pic>
        <p:nvPicPr>
          <p:cNvPr id="11" name="그림 10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05107A-264A-669A-A648-4AA669757B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" y="4192122"/>
            <a:ext cx="3444167" cy="2636637"/>
          </a:xfrm>
          <a:prstGeom prst="rect">
            <a:avLst/>
          </a:prstGeom>
          <a:ln>
            <a:noFill/>
          </a:ln>
        </p:spPr>
      </p:pic>
      <p:pic>
        <p:nvPicPr>
          <p:cNvPr id="13" name="그림 1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7E3124-84F7-1B72-2D4D-F4D0E76528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14" y="4581492"/>
            <a:ext cx="3444167" cy="2190412"/>
          </a:xfrm>
          <a:prstGeom prst="rect">
            <a:avLst/>
          </a:prstGeom>
          <a:ln>
            <a:noFill/>
          </a:ln>
        </p:spPr>
      </p:pic>
      <p:pic>
        <p:nvPicPr>
          <p:cNvPr id="15" name="그림 14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6514D25-5850-944A-83D8-53FC39FA34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01" y="4934969"/>
            <a:ext cx="3444167" cy="11093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CC7F217-F277-97E3-AFFC-C7A6D0D53669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rot="10800000">
            <a:off x="2216148" y="2065344"/>
            <a:ext cx="1634492" cy="1146486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324201F-7382-B256-BC2B-55BD8999F9E1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6129653" y="1636703"/>
            <a:ext cx="6100" cy="1045537"/>
          </a:xfrm>
          <a:prstGeom prst="line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21369AB3-54C5-ECA1-3EB7-FE09F4FCFC63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8408665" y="2015978"/>
            <a:ext cx="1668857" cy="1195852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4F330FE9-4DB2-CD5F-99CD-2FDEB125335D}"/>
              </a:ext>
            </a:extLst>
          </p:cNvPr>
          <p:cNvCxnSpPr>
            <a:cxnSpLocks/>
            <a:stCxn id="3" idx="1"/>
            <a:endCxn id="11" idx="0"/>
          </p:cNvCxnSpPr>
          <p:nvPr/>
        </p:nvCxnSpPr>
        <p:spPr>
          <a:xfrm rot="10800000" flipV="1">
            <a:off x="2216692" y="3211830"/>
            <a:ext cx="1633949" cy="980292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38EA247-E970-CB80-BA56-CD054B7E3F28}"/>
              </a:ext>
            </a:extLst>
          </p:cNvPr>
          <p:cNvCxnSpPr>
            <a:cxnSpLocks/>
            <a:stCxn id="3" idx="3"/>
            <a:endCxn id="15" idx="0"/>
          </p:cNvCxnSpPr>
          <p:nvPr/>
        </p:nvCxnSpPr>
        <p:spPr>
          <a:xfrm>
            <a:off x="8408665" y="3211830"/>
            <a:ext cx="1668820" cy="1723139"/>
          </a:xfrm>
          <a:prstGeom prst="bent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D54E0B6-3B17-3185-2AA5-F923392DA2F2}"/>
              </a:ext>
            </a:extLst>
          </p:cNvPr>
          <p:cNvCxnSpPr>
            <a:cxnSpLocks/>
            <a:stCxn id="13" idx="0"/>
            <a:endCxn id="3" idx="2"/>
          </p:cNvCxnSpPr>
          <p:nvPr/>
        </p:nvCxnSpPr>
        <p:spPr>
          <a:xfrm flipV="1">
            <a:off x="6121398" y="3741420"/>
            <a:ext cx="8255" cy="840072"/>
          </a:xfrm>
          <a:prstGeom prst="line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183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F6B5A7B-4E6F-A18C-D2B5-DD10F5911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4"/>
          <a:stretch>
            <a:fillRect/>
          </a:stretch>
        </p:blipFill>
        <p:spPr>
          <a:xfrm>
            <a:off x="530991" y="1540744"/>
            <a:ext cx="11130018" cy="37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B9E56-5DF8-A7CC-C634-F6D498C8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F11E6BEE-100F-A17B-4C86-660A25272C9E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57D916A9-B4F9-68AB-6AB0-FAA4A0F30F4A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1FE269F6-CC6D-C091-2411-31ED376C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DECA54-98C8-7EDC-1810-5E81C4BD056B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155C717E-B598-76AB-DDB8-CE724561652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Assistant</a:t>
              </a:r>
              <a:endParaRPr lang="ko-KR" altLang="en-US" sz="4000" b="1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9EF1D67-14AB-62E7-62C3-4235599889F8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Picture 4" descr="Smart assistant - Free communications icons">
            <a:extLst>
              <a:ext uri="{FF2B5EF4-FFF2-40B4-BE49-F238E27FC236}">
                <a16:creationId xmlns:a16="http://schemas.microsoft.com/office/drawing/2014/main" id="{31BBD005-5871-BB99-8E67-EEAD4E545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72" y="1297769"/>
            <a:ext cx="4907301" cy="490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B334BE-1000-9E8F-F2E0-4FF7CFC8C29B}"/>
              </a:ext>
            </a:extLst>
          </p:cNvPr>
          <p:cNvSpPr txBox="1"/>
          <p:nvPr/>
        </p:nvSpPr>
        <p:spPr>
          <a:xfrm>
            <a:off x="6096000" y="1792632"/>
            <a:ext cx="5860193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구름 산스 500" pitchFamily="2" charset="-127"/>
                <a:ea typeface="구름 산스 500" pitchFamily="2" charset="-127"/>
              </a:rPr>
              <a:t>특징</a:t>
            </a:r>
            <a:endParaRPr lang="en-US" altLang="ko-KR" sz="2800" b="1" dirty="0">
              <a:latin typeface="구름 산스 500" pitchFamily="2" charset="-127"/>
              <a:ea typeface="구름 산스 5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사용자 데이터를 일부 활용 가능 </a:t>
            </a: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(</a:t>
            </a: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캘린더</a:t>
            </a: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이메일 등</a:t>
            </a: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반복적인 </a:t>
            </a: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task</a:t>
            </a: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를 부분 자동화 가능</a:t>
            </a:r>
            <a:endParaRPr lang="en-US" altLang="ko-KR" sz="2000" dirty="0">
              <a:latin typeface="구름 산스 500" pitchFamily="2" charset="-127"/>
              <a:ea typeface="구름 산스 5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하지만 복잡한 </a:t>
            </a: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multistep</a:t>
            </a: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 작업은 어렵고</a:t>
            </a: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     </a:t>
            </a: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보통 한 번에 한 가지 작업만 수행</a:t>
            </a:r>
            <a:endParaRPr lang="en-US" altLang="ko-KR" sz="2000" dirty="0">
              <a:latin typeface="구름 산스 500" pitchFamily="2" charset="-127"/>
              <a:ea typeface="구름 산스 5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구름 산스 500" pitchFamily="2" charset="-127"/>
              <a:ea typeface="구름 산스 5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구름 산스 500" pitchFamily="2" charset="-127"/>
                <a:ea typeface="구름 산스 500" pitchFamily="2" charset="-127"/>
              </a:rPr>
              <a:t>⚠️</a:t>
            </a:r>
            <a:r>
              <a:rPr lang="ko-KR" altLang="en-US" sz="2800" b="1" dirty="0">
                <a:latin typeface="구름 산스 500" pitchFamily="2" charset="-127"/>
                <a:ea typeface="구름 산스 500" pitchFamily="2" charset="-127"/>
              </a:rPr>
              <a:t>차이점</a:t>
            </a:r>
            <a:endParaRPr lang="en-US" altLang="ko-KR" sz="2800" b="1" dirty="0">
              <a:latin typeface="구름 산스 500" pitchFamily="2" charset="-127"/>
              <a:ea typeface="구름 산스 5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     멀티스텝 가능하지만 </a:t>
            </a:r>
            <a:r>
              <a:rPr lang="ko-KR" altLang="en-US" sz="2000" b="1" dirty="0">
                <a:latin typeface="구름 산스 500" pitchFamily="2" charset="-127"/>
                <a:ea typeface="구름 산스 500" pitchFamily="2" charset="-127"/>
              </a:rPr>
              <a:t>사용자</a:t>
            </a:r>
            <a:r>
              <a:rPr lang="en-US" altLang="ko-KR" sz="2000" b="1" dirty="0">
                <a:latin typeface="구름 산스 500" pitchFamily="2" charset="-127"/>
                <a:ea typeface="구름 산스 500" pitchFamily="2" charset="-127"/>
              </a:rPr>
              <a:t> </a:t>
            </a:r>
            <a:r>
              <a:rPr lang="ko-KR" altLang="en-US" sz="2000" b="1" dirty="0">
                <a:latin typeface="구름 산스 500" pitchFamily="2" charset="-127"/>
                <a:ea typeface="구름 산스 500" pitchFamily="2" charset="-127"/>
              </a:rPr>
              <a:t>확인 절차가 많고</a:t>
            </a: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     중간 과정 대부분 사용자 주도</a:t>
            </a: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366590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B6D04-2F22-9313-562C-8D3F8709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라인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606CFA-3FEB-D894-2F64-8B3AC56E0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t="18995" r="5689" b="19294"/>
          <a:stretch>
            <a:fillRect/>
          </a:stretch>
        </p:blipFill>
        <p:spPr>
          <a:xfrm>
            <a:off x="3850640" y="2682240"/>
            <a:ext cx="4558025" cy="1059180"/>
          </a:xfrm>
          <a:prstGeom prst="rect">
            <a:avLst/>
          </a:prstGeom>
        </p:spPr>
      </p:pic>
      <p:pic>
        <p:nvPicPr>
          <p:cNvPr id="5" name="그림 4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240D17-9C02-5C85-EE8F-210B3B4E8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7" y="81018"/>
            <a:ext cx="3545841" cy="1984326"/>
          </a:xfrm>
          <a:prstGeom prst="rect">
            <a:avLst/>
          </a:prstGeom>
          <a:ln>
            <a:noFill/>
          </a:ln>
        </p:spPr>
      </p:pic>
      <p:pic>
        <p:nvPicPr>
          <p:cNvPr id="7" name="그림 6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BF5A40-DC26-5157-1FBD-810F957C5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32" y="549837"/>
            <a:ext cx="3545841" cy="1086866"/>
          </a:xfrm>
          <a:prstGeom prst="rect">
            <a:avLst/>
          </a:prstGeom>
          <a:ln>
            <a:noFill/>
          </a:ln>
        </p:spPr>
      </p:pic>
      <p:pic>
        <p:nvPicPr>
          <p:cNvPr id="9" name="그림 8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4BC467-F786-007C-7C52-993E31A11B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601" y="402393"/>
            <a:ext cx="3545841" cy="1613585"/>
          </a:xfrm>
          <a:prstGeom prst="rect">
            <a:avLst/>
          </a:prstGeom>
          <a:ln>
            <a:noFill/>
          </a:ln>
        </p:spPr>
      </p:pic>
      <p:pic>
        <p:nvPicPr>
          <p:cNvPr id="11" name="그림 10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772C48-8759-95F3-E13E-9F1B2F1B06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7" y="4192122"/>
            <a:ext cx="3444167" cy="2636637"/>
          </a:xfrm>
          <a:prstGeom prst="rect">
            <a:avLst/>
          </a:prstGeom>
          <a:ln>
            <a:noFill/>
          </a:ln>
        </p:spPr>
      </p:pic>
      <p:pic>
        <p:nvPicPr>
          <p:cNvPr id="13" name="그림 12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9E3A90-B262-3058-02CF-1F9A5FA8E2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14" y="4581492"/>
            <a:ext cx="3444167" cy="2190412"/>
          </a:xfrm>
          <a:prstGeom prst="rect">
            <a:avLst/>
          </a:prstGeom>
          <a:ln>
            <a:noFill/>
          </a:ln>
        </p:spPr>
      </p:pic>
      <p:pic>
        <p:nvPicPr>
          <p:cNvPr id="15" name="그림 14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F00995-CABB-611C-C2D5-944CFA75EA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01" y="4934969"/>
            <a:ext cx="3444167" cy="1109375"/>
          </a:xfrm>
          <a:prstGeom prst="rect">
            <a:avLst/>
          </a:prstGeom>
          <a:ln>
            <a:noFill/>
          </a:ln>
        </p:spPr>
      </p:pic>
      <p:cxnSp>
        <p:nvCxnSpPr>
          <p:cNvPr id="2" name="연결선: 꺾임 1">
            <a:extLst>
              <a:ext uri="{FF2B5EF4-FFF2-40B4-BE49-F238E27FC236}">
                <a16:creationId xmlns:a16="http://schemas.microsoft.com/office/drawing/2014/main" id="{D4AB950F-AF64-DE58-DC34-B39C6219E423}"/>
              </a:ext>
            </a:extLst>
          </p:cNvPr>
          <p:cNvCxnSpPr>
            <a:cxnSpLocks/>
            <a:stCxn id="3" idx="1"/>
            <a:endCxn id="11" idx="0"/>
          </p:cNvCxnSpPr>
          <p:nvPr/>
        </p:nvCxnSpPr>
        <p:spPr>
          <a:xfrm rot="10800000" flipV="1">
            <a:off x="2216692" y="3211830"/>
            <a:ext cx="1633949" cy="980292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5FC2EA5C-2AC0-9DED-5486-62FE3A376068}"/>
              </a:ext>
            </a:extLst>
          </p:cNvPr>
          <p:cNvCxnSpPr>
            <a:cxnSpLocks/>
            <a:stCxn id="3" idx="3"/>
            <a:endCxn id="9" idx="2"/>
          </p:cNvCxnSpPr>
          <p:nvPr/>
        </p:nvCxnSpPr>
        <p:spPr>
          <a:xfrm flipV="1">
            <a:off x="8408665" y="2015978"/>
            <a:ext cx="1668857" cy="1195852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C5C55DA-5DDC-B015-32E7-69A5A08DF775}"/>
              </a:ext>
            </a:extLst>
          </p:cNvPr>
          <p:cNvCxnSpPr>
            <a:cxnSpLocks/>
            <a:stCxn id="3" idx="3"/>
            <a:endCxn id="15" idx="0"/>
          </p:cNvCxnSpPr>
          <p:nvPr/>
        </p:nvCxnSpPr>
        <p:spPr>
          <a:xfrm>
            <a:off x="8408665" y="3211830"/>
            <a:ext cx="1668820" cy="1723139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7598A9A-F73C-C265-EFD7-F77165155EAC}"/>
              </a:ext>
            </a:extLst>
          </p:cNvPr>
          <p:cNvCxnSpPr>
            <a:cxnSpLocks/>
            <a:stCxn id="3" idx="0"/>
            <a:endCxn id="7" idx="2"/>
          </p:cNvCxnSpPr>
          <p:nvPr/>
        </p:nvCxnSpPr>
        <p:spPr>
          <a:xfrm flipV="1">
            <a:off x="6129653" y="1636703"/>
            <a:ext cx="6100" cy="1045537"/>
          </a:xfrm>
          <a:prstGeom prst="line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EE4F125-84D6-341D-691F-790D582B0032}"/>
              </a:ext>
            </a:extLst>
          </p:cNvPr>
          <p:cNvCxnSpPr>
            <a:cxnSpLocks/>
            <a:stCxn id="13" idx="0"/>
            <a:endCxn id="3" idx="2"/>
          </p:cNvCxnSpPr>
          <p:nvPr/>
        </p:nvCxnSpPr>
        <p:spPr>
          <a:xfrm flipV="1">
            <a:off x="6121398" y="3741420"/>
            <a:ext cx="8255" cy="840072"/>
          </a:xfrm>
          <a:prstGeom prst="line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0837070-DAC8-186D-7451-E7293E179B8B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rot="10800000">
            <a:off x="2216148" y="2065344"/>
            <a:ext cx="1634492" cy="1146486"/>
          </a:xfrm>
          <a:prstGeom prst="bentConnector2">
            <a:avLst/>
          </a:prstGeom>
          <a:ln w="1270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833C92B-3075-878B-1967-823F31EE7EB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408665" y="3211830"/>
            <a:ext cx="4303483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603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711E1-FDFE-EFCE-297E-7E7737DF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ABB9CF-85EC-3B79-DA30-CC5596445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2" t="10230" r="28821" b="54979"/>
          <a:stretch>
            <a:fillRect/>
          </a:stretch>
        </p:blipFill>
        <p:spPr>
          <a:xfrm>
            <a:off x="5037390" y="135970"/>
            <a:ext cx="6423003" cy="6586059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E0384D9-946E-1861-3FB9-183BA816A5D4}"/>
              </a:ext>
            </a:extLst>
          </p:cNvPr>
          <p:cNvCxnSpPr>
            <a:cxnSpLocks/>
          </p:cNvCxnSpPr>
          <p:nvPr/>
        </p:nvCxnSpPr>
        <p:spPr>
          <a:xfrm>
            <a:off x="-1053296" y="3211200"/>
            <a:ext cx="6331352" cy="1974258"/>
          </a:xfrm>
          <a:prstGeom prst="bentConnector3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0D3B810-6305-392B-8198-836937F8D674}"/>
              </a:ext>
            </a:extLst>
          </p:cNvPr>
          <p:cNvGrpSpPr/>
          <p:nvPr/>
        </p:nvGrpSpPr>
        <p:grpSpPr>
          <a:xfrm>
            <a:off x="72095" y="1672542"/>
            <a:ext cx="4080570" cy="4080570"/>
            <a:chOff x="-4750653" y="980421"/>
            <a:chExt cx="4080570" cy="408057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76B84B-3E84-D955-A1DB-2BC392CF775E}"/>
                </a:ext>
              </a:extLst>
            </p:cNvPr>
            <p:cNvSpPr/>
            <p:nvPr/>
          </p:nvSpPr>
          <p:spPr>
            <a:xfrm>
              <a:off x="-4035289" y="1689652"/>
              <a:ext cx="2643809" cy="32202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B61D58D-A15F-8F83-E661-6BE287388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750653" y="980421"/>
              <a:ext cx="4080570" cy="4080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0620752"/>
      </p:ext>
    </p:extLst>
  </p:cSld>
  <p:clrMapOvr>
    <a:masterClrMapping/>
  </p:clrMapOvr>
  <p:transition spd="slow">
    <p:push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2083E-4189-94D0-DAE9-9473ACA5B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101517E-4147-50FC-A378-481BA06DD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37626"/>
            <a:ext cx="9078592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0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39DE90-BD14-F43E-5F0D-D31DDBDBA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078"/>
            <a:ext cx="5774100" cy="5774100"/>
          </a:xfrm>
          <a:prstGeom prst="rect">
            <a:avLst/>
          </a:prstGeom>
        </p:spPr>
      </p:pic>
      <p:pic>
        <p:nvPicPr>
          <p:cNvPr id="2" name="그림 1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603CF8A-2364-9DAE-0AE8-5A0005226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4" t="78226" r="51343" b="6861"/>
          <a:stretch>
            <a:fillRect/>
          </a:stretch>
        </p:blipFill>
        <p:spPr>
          <a:xfrm>
            <a:off x="6417901" y="590821"/>
            <a:ext cx="4928062" cy="5676357"/>
          </a:xfrm>
          <a:prstGeom prst="rect">
            <a:avLst/>
          </a:prstGeom>
        </p:spPr>
      </p:pic>
      <p:pic>
        <p:nvPicPr>
          <p:cNvPr id="9" name="그림 8" descr="원, 상징, 그래픽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8BE355-87E8-73FB-F1B6-E20A573D75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33" y="4381611"/>
            <a:ext cx="2111300" cy="21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7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367C0-B993-5772-23ED-A7567F6E2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화살표: U자형 43">
            <a:extLst>
              <a:ext uri="{FF2B5EF4-FFF2-40B4-BE49-F238E27FC236}">
                <a16:creationId xmlns:a16="http://schemas.microsoft.com/office/drawing/2014/main" id="{60FEE08E-EA74-74A9-E00F-BE7D42358B72}"/>
              </a:ext>
            </a:extLst>
          </p:cNvPr>
          <p:cNvSpPr/>
          <p:nvPr/>
        </p:nvSpPr>
        <p:spPr>
          <a:xfrm>
            <a:off x="4283765" y="1669202"/>
            <a:ext cx="3035040" cy="1027943"/>
          </a:xfrm>
          <a:prstGeom prst="uturnArrow">
            <a:avLst>
              <a:gd name="adj1" fmla="val 25000"/>
              <a:gd name="adj2" fmla="val 25000"/>
              <a:gd name="adj3" fmla="val 24265"/>
              <a:gd name="adj4" fmla="val 75735"/>
              <a:gd name="adj5" fmla="val 84891"/>
            </a:avLst>
          </a:prstGeom>
          <a:gradFill flip="none" rotWithShape="1">
            <a:gsLst>
              <a:gs pos="0">
                <a:srgbClr val="3292FF"/>
              </a:gs>
              <a:gs pos="100000">
                <a:srgbClr val="00CF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DE9B909A-3152-E9F2-EF5C-19DD2B7CA6CE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B753E5C9-3FC5-0E63-1BE0-60B3A1C74C0B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A3976B6E-7521-3527-7169-76806CEE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D076019-9644-CE8B-7562-3522C7FE2D14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8B09E482-89AB-2D23-EB7B-45EB223F119C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우리 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WON 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주택 대출 절차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72DC67-8B75-1947-E38F-D3B64DE53E11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33FCB049-4773-838D-569C-16911D0B8F12}"/>
              </a:ext>
            </a:extLst>
          </p:cNvPr>
          <p:cNvCxnSpPr/>
          <p:nvPr/>
        </p:nvCxnSpPr>
        <p:spPr>
          <a:xfrm>
            <a:off x="417871" y="5745389"/>
            <a:ext cx="1135625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7EF30E-4F0C-96AD-5746-9EF2E190BDBE}"/>
              </a:ext>
            </a:extLst>
          </p:cNvPr>
          <p:cNvGrpSpPr/>
          <p:nvPr/>
        </p:nvGrpSpPr>
        <p:grpSpPr>
          <a:xfrm>
            <a:off x="8996516" y="2584488"/>
            <a:ext cx="1818968" cy="3466928"/>
            <a:chOff x="8996516" y="1899792"/>
            <a:chExt cx="1818968" cy="346692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0249FA9-2CDB-B700-FC40-B97E5D7E452F}"/>
                </a:ext>
              </a:extLst>
            </p:cNvPr>
            <p:cNvSpPr/>
            <p:nvPr/>
          </p:nvSpPr>
          <p:spPr>
            <a:xfrm>
              <a:off x="9055510" y="4776785"/>
              <a:ext cx="1700981" cy="589935"/>
            </a:xfrm>
            <a:prstGeom prst="roundRect">
              <a:avLst>
                <a:gd name="adj" fmla="val 50000"/>
              </a:avLst>
            </a:prstGeom>
            <a:solidFill>
              <a:srgbClr val="FFA52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대출 실행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57644FF-0C8D-6910-F674-1DE0F759E652}"/>
                </a:ext>
              </a:extLst>
            </p:cNvPr>
            <p:cNvGrpSpPr/>
            <p:nvPr/>
          </p:nvGrpSpPr>
          <p:grpSpPr>
            <a:xfrm>
              <a:off x="8996516" y="1899792"/>
              <a:ext cx="1818968" cy="2442887"/>
              <a:chOff x="8996516" y="1899792"/>
              <a:chExt cx="1818968" cy="244288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2E46DED-4E2F-0258-155B-86F42F1A16DC}"/>
                  </a:ext>
                </a:extLst>
              </p:cNvPr>
              <p:cNvGrpSpPr/>
              <p:nvPr/>
            </p:nvGrpSpPr>
            <p:grpSpPr>
              <a:xfrm>
                <a:off x="8996516" y="1899792"/>
                <a:ext cx="1818968" cy="2442887"/>
                <a:chOff x="747251" y="1418011"/>
                <a:chExt cx="1818968" cy="244288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7B284307-8EE3-0D1F-F0C3-A06A0BE0BDA2}"/>
                    </a:ext>
                  </a:extLst>
                </p:cNvPr>
                <p:cNvSpPr/>
                <p:nvPr/>
              </p:nvSpPr>
              <p:spPr>
                <a:xfrm>
                  <a:off x="747251" y="1418011"/>
                  <a:ext cx="1818968" cy="1862397"/>
                </a:xfrm>
                <a:prstGeom prst="rect">
                  <a:avLst/>
                </a:prstGeom>
                <a:solidFill>
                  <a:srgbClr val="E6F4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말풍선: 사각형 15">
                  <a:extLst>
                    <a:ext uri="{FF2B5EF4-FFF2-40B4-BE49-F238E27FC236}">
                      <a16:creationId xmlns:a16="http://schemas.microsoft.com/office/drawing/2014/main" id="{BC61BFD4-02D3-33EC-85A9-159018283D92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26"/>
                </a:xfrm>
                <a:prstGeom prst="wedgeRectCallout">
                  <a:avLst>
                    <a:gd name="adj1" fmla="val -6762"/>
                    <a:gd name="adj2" fmla="val 105408"/>
                  </a:avLst>
                </a:prstGeom>
                <a:solidFill>
                  <a:srgbClr val="A0721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F78064A1-4E53-B6BA-6750-8CE6D4D68B7D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35"/>
                </a:xfrm>
                <a:prstGeom prst="rect">
                  <a:avLst/>
                </a:prstGeom>
                <a:solidFill>
                  <a:srgbClr val="FFA52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/>
                    <a:t>자금 지급</a:t>
                  </a:r>
                </a:p>
              </p:txBody>
            </p:sp>
          </p:grpSp>
          <p:pic>
            <p:nvPicPr>
              <p:cNvPr id="14" name="그림 13" descr="클립아트, 디자인, 일러스트레이션, 창의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B7B9832D-0F21-37AA-6AD2-3F0315118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2785" y="2097558"/>
                <a:ext cx="1587610" cy="15876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6CE69FD-41CA-2E9C-82CB-2C2704F5590F}"/>
              </a:ext>
            </a:extLst>
          </p:cNvPr>
          <p:cNvGrpSpPr/>
          <p:nvPr/>
        </p:nvGrpSpPr>
        <p:grpSpPr>
          <a:xfrm>
            <a:off x="830825" y="2584488"/>
            <a:ext cx="1818968" cy="3455868"/>
            <a:chOff x="830825" y="1899792"/>
            <a:chExt cx="1818968" cy="345586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40F7D3B7-06A0-1B23-7E44-99C5671045A2}"/>
                </a:ext>
              </a:extLst>
            </p:cNvPr>
            <p:cNvSpPr/>
            <p:nvPr/>
          </p:nvSpPr>
          <p:spPr>
            <a:xfrm>
              <a:off x="889819" y="4765725"/>
              <a:ext cx="1700981" cy="589935"/>
            </a:xfrm>
            <a:prstGeom prst="roundRect">
              <a:avLst>
                <a:gd name="adj" fmla="val 50000"/>
              </a:avLst>
            </a:prstGeom>
            <a:solidFill>
              <a:srgbClr val="FF423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대출 신청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E57A28-D89E-4327-313F-4CBF8987A425}"/>
                </a:ext>
              </a:extLst>
            </p:cNvPr>
            <p:cNvGrpSpPr/>
            <p:nvPr/>
          </p:nvGrpSpPr>
          <p:grpSpPr>
            <a:xfrm>
              <a:off x="830825" y="1899792"/>
              <a:ext cx="1818968" cy="2442887"/>
              <a:chOff x="830825" y="1899792"/>
              <a:chExt cx="1818968" cy="244288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C7E851CE-6CFC-2B7E-F3E7-FB91FAE2FEF5}"/>
                  </a:ext>
                </a:extLst>
              </p:cNvPr>
              <p:cNvGrpSpPr/>
              <p:nvPr/>
            </p:nvGrpSpPr>
            <p:grpSpPr>
              <a:xfrm>
                <a:off x="830825" y="1899792"/>
                <a:ext cx="1818968" cy="2442887"/>
                <a:chOff x="747251" y="1418011"/>
                <a:chExt cx="1818968" cy="244288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DACBF8D2-06E5-91A5-2D85-186D27000BB1}"/>
                    </a:ext>
                  </a:extLst>
                </p:cNvPr>
                <p:cNvSpPr/>
                <p:nvPr/>
              </p:nvSpPr>
              <p:spPr>
                <a:xfrm>
                  <a:off x="747251" y="1418011"/>
                  <a:ext cx="1818968" cy="1862397"/>
                </a:xfrm>
                <a:prstGeom prst="rect">
                  <a:avLst/>
                </a:prstGeom>
                <a:solidFill>
                  <a:srgbClr val="E6F4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말풍선: 사각형 23">
                  <a:extLst>
                    <a:ext uri="{FF2B5EF4-FFF2-40B4-BE49-F238E27FC236}">
                      <a16:creationId xmlns:a16="http://schemas.microsoft.com/office/drawing/2014/main" id="{60FCE487-084C-5BC9-B0E2-023BB4013DF7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26"/>
                </a:xfrm>
                <a:prstGeom prst="wedgeRectCallout">
                  <a:avLst>
                    <a:gd name="adj1" fmla="val -6762"/>
                    <a:gd name="adj2" fmla="val 105408"/>
                  </a:avLst>
                </a:prstGeom>
                <a:solidFill>
                  <a:srgbClr val="AD3B2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C8A6DDD3-EAED-2426-585A-B4FBC2B05307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35"/>
                </a:xfrm>
                <a:prstGeom prst="rect">
                  <a:avLst/>
                </a:prstGeom>
                <a:solidFill>
                  <a:srgbClr val="FF423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/>
                    <a:t>신청서 작성</a:t>
                  </a:r>
                </a:p>
              </p:txBody>
            </p:sp>
          </p:grpSp>
          <p:pic>
            <p:nvPicPr>
              <p:cNvPr id="22" name="그림 21" descr="텍스트, 스크린샷, 다채로움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DCCA90FA-551F-0CC5-73D4-69C2BBE64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72" y="2012453"/>
                <a:ext cx="1637074" cy="16370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5D0E3A-BC63-81AE-EC4E-3799FE6DDC41}"/>
              </a:ext>
            </a:extLst>
          </p:cNvPr>
          <p:cNvGrpSpPr/>
          <p:nvPr/>
        </p:nvGrpSpPr>
        <p:grpSpPr>
          <a:xfrm>
            <a:off x="6272980" y="2584488"/>
            <a:ext cx="1818968" cy="3455867"/>
            <a:chOff x="6272980" y="1899792"/>
            <a:chExt cx="1818968" cy="345586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57B3CE6-43ED-6851-A41D-59E10364672F}"/>
                </a:ext>
              </a:extLst>
            </p:cNvPr>
            <p:cNvSpPr/>
            <p:nvPr/>
          </p:nvSpPr>
          <p:spPr>
            <a:xfrm>
              <a:off x="6331974" y="4765724"/>
              <a:ext cx="1700981" cy="589935"/>
            </a:xfrm>
            <a:prstGeom prst="roundRect">
              <a:avLst>
                <a:gd name="adj" fmla="val 50000"/>
              </a:avLst>
            </a:prstGeom>
            <a:solidFill>
              <a:srgbClr val="00CF5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대출 약정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A2C72F7-8AC3-0E96-9500-74160525085E}"/>
                </a:ext>
              </a:extLst>
            </p:cNvPr>
            <p:cNvGrpSpPr/>
            <p:nvPr/>
          </p:nvGrpSpPr>
          <p:grpSpPr>
            <a:xfrm>
              <a:off x="6272980" y="1899792"/>
              <a:ext cx="1818968" cy="2442887"/>
              <a:chOff x="6272980" y="1899792"/>
              <a:chExt cx="1818968" cy="244288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3C35B1C-321D-507A-B7F4-2AADF8A6A6C3}"/>
                  </a:ext>
                </a:extLst>
              </p:cNvPr>
              <p:cNvGrpSpPr/>
              <p:nvPr/>
            </p:nvGrpSpPr>
            <p:grpSpPr>
              <a:xfrm>
                <a:off x="6272980" y="1899792"/>
                <a:ext cx="1818968" cy="2442887"/>
                <a:chOff x="747251" y="1418011"/>
                <a:chExt cx="1818968" cy="244288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3506A239-8C89-DFB1-DBC2-CB8459C57B3D}"/>
                    </a:ext>
                  </a:extLst>
                </p:cNvPr>
                <p:cNvSpPr/>
                <p:nvPr/>
              </p:nvSpPr>
              <p:spPr>
                <a:xfrm>
                  <a:off x="747251" y="1418011"/>
                  <a:ext cx="1818968" cy="1862397"/>
                </a:xfrm>
                <a:prstGeom prst="rect">
                  <a:avLst/>
                </a:prstGeom>
                <a:solidFill>
                  <a:srgbClr val="E6F4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말풍선: 사각형 31">
                  <a:extLst>
                    <a:ext uri="{FF2B5EF4-FFF2-40B4-BE49-F238E27FC236}">
                      <a16:creationId xmlns:a16="http://schemas.microsoft.com/office/drawing/2014/main" id="{331B5802-88DF-CD99-2BD7-6D7AE6D36672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26"/>
                </a:xfrm>
                <a:prstGeom prst="wedgeRectCallout">
                  <a:avLst>
                    <a:gd name="adj1" fmla="val -6762"/>
                    <a:gd name="adj2" fmla="val 105408"/>
                  </a:avLst>
                </a:prstGeom>
                <a:solidFill>
                  <a:srgbClr val="00833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C79B3BBD-8A19-E3D0-574B-DD741832E328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35"/>
                </a:xfrm>
                <a:prstGeom prst="rect">
                  <a:avLst/>
                </a:prstGeom>
                <a:solidFill>
                  <a:srgbClr val="00CF5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/>
                    <a:t>약정서 확인</a:t>
                  </a:r>
                </a:p>
              </p:txBody>
            </p:sp>
          </p:grpSp>
          <p:pic>
            <p:nvPicPr>
              <p:cNvPr id="30" name="그림 29" descr="원, 스크린샷, 그래픽, 클립아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29150AB1-995F-184D-6538-C50F631E0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7288" y="2082818"/>
                <a:ext cx="1505667" cy="15056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8412739-057C-73E6-23F0-3564712EEA07}"/>
              </a:ext>
            </a:extLst>
          </p:cNvPr>
          <p:cNvGrpSpPr/>
          <p:nvPr/>
        </p:nvGrpSpPr>
        <p:grpSpPr>
          <a:xfrm>
            <a:off x="3495368" y="2584488"/>
            <a:ext cx="1818968" cy="3455868"/>
            <a:chOff x="3495368" y="1899792"/>
            <a:chExt cx="1818968" cy="345586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B5A5ECCE-E328-80D1-1868-7BB21D12E40C}"/>
                </a:ext>
              </a:extLst>
            </p:cNvPr>
            <p:cNvSpPr/>
            <p:nvPr/>
          </p:nvSpPr>
          <p:spPr>
            <a:xfrm>
              <a:off x="3613355" y="4765725"/>
              <a:ext cx="1700981" cy="589935"/>
            </a:xfrm>
            <a:prstGeom prst="roundRect">
              <a:avLst>
                <a:gd name="adj" fmla="val 50000"/>
              </a:avLst>
            </a:prstGeom>
            <a:solidFill>
              <a:srgbClr val="3292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대출 심사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8BCFBF5-B137-CF79-393D-D504D7D5B97A}"/>
                </a:ext>
              </a:extLst>
            </p:cNvPr>
            <p:cNvGrpSpPr/>
            <p:nvPr/>
          </p:nvGrpSpPr>
          <p:grpSpPr>
            <a:xfrm>
              <a:off x="3495368" y="1899792"/>
              <a:ext cx="1818968" cy="2442887"/>
              <a:chOff x="3495368" y="1899792"/>
              <a:chExt cx="1818968" cy="2442887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90CD1C9A-27BF-D82D-315D-20980BE14D48}"/>
                  </a:ext>
                </a:extLst>
              </p:cNvPr>
              <p:cNvGrpSpPr/>
              <p:nvPr/>
            </p:nvGrpSpPr>
            <p:grpSpPr>
              <a:xfrm>
                <a:off x="3495368" y="1899792"/>
                <a:ext cx="1818968" cy="2442887"/>
                <a:chOff x="747251" y="1418011"/>
                <a:chExt cx="1818968" cy="244288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29630F27-6071-B41D-9E30-38B8C3E6D33F}"/>
                    </a:ext>
                  </a:extLst>
                </p:cNvPr>
                <p:cNvSpPr/>
                <p:nvPr/>
              </p:nvSpPr>
              <p:spPr>
                <a:xfrm>
                  <a:off x="747251" y="1418011"/>
                  <a:ext cx="1818968" cy="1862397"/>
                </a:xfrm>
                <a:prstGeom prst="rect">
                  <a:avLst/>
                </a:prstGeom>
                <a:solidFill>
                  <a:srgbClr val="E6F4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말풍선: 사각형 39">
                  <a:extLst>
                    <a:ext uri="{FF2B5EF4-FFF2-40B4-BE49-F238E27FC236}">
                      <a16:creationId xmlns:a16="http://schemas.microsoft.com/office/drawing/2014/main" id="{6A6EA92B-E797-460A-6D11-8E5D50B84A74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26"/>
                </a:xfrm>
                <a:prstGeom prst="wedgeRectCallout">
                  <a:avLst>
                    <a:gd name="adj1" fmla="val -6762"/>
                    <a:gd name="adj2" fmla="val 105408"/>
                  </a:avLst>
                </a:prstGeom>
                <a:solidFill>
                  <a:srgbClr val="406A9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18C7A362-62D6-1354-C83B-C3DA5172C570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35"/>
                </a:xfrm>
                <a:prstGeom prst="rect">
                  <a:avLst/>
                </a:prstGeom>
                <a:solidFill>
                  <a:srgbClr val="3292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/>
                    <a:t>신용점수 계산</a:t>
                  </a:r>
                </a:p>
              </p:txBody>
            </p:sp>
          </p:grpSp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38" name="슬라이드 확대/축소 37">
                    <a:extLst>
                      <a:ext uri="{FF2B5EF4-FFF2-40B4-BE49-F238E27FC236}">
                        <a16:creationId xmlns:a16="http://schemas.microsoft.com/office/drawing/2014/main" id="{46786D4D-7F63-16D6-CB76-43995F031EF4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517490" y="1916852"/>
                  <a:ext cx="1796846" cy="1796846"/>
                </p:xfrm>
                <a:graphic>
                  <a:graphicData uri="http://schemas.microsoft.com/office/powerpoint/2016/slidezoom">
                    <pslz:sldZm>
                      <pslz:sldZmObj sldId="284" cId="4160511848">
                        <pslz:zmPr id="{783376E0-FF07-4B1E-AB3D-7B4E2651371B}" returnToParent="0" imageType="cover" transitionDur="1000">
                          <p166:blipFill xmlns:p166="http://schemas.microsoft.com/office/powerpoint/2016/6/main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96846" cy="1796846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38" name="슬라이드 확대/축소 37">
                    <a:hlinkClick r:id="rId7" action="ppaction://hlinksldjump"/>
                    <a:extLst>
                      <a:ext uri="{FF2B5EF4-FFF2-40B4-BE49-F238E27FC236}">
                        <a16:creationId xmlns:a16="http://schemas.microsoft.com/office/drawing/2014/main" id="{784F19DD-0A8C-5F44-8DEE-7EBEE918C60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17490" y="2323252"/>
                    <a:ext cx="1796846" cy="1796846"/>
                  </a:xfrm>
                  <a:prstGeom prst="rect">
                    <a:avLst/>
                  </a:prstGeom>
                  <a:ln w="317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20710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3860C-8531-9364-729F-43D2ECF7C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57CA98-2F4D-6E5D-12EE-19D921A48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61" y="1158097"/>
            <a:ext cx="6830785" cy="1036605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altLang="ko-KR" sz="6900">
                <a:solidFill>
                  <a:schemeClr val="lt1"/>
                </a:solidFill>
              </a:rPr>
              <a:t>1. </a:t>
            </a:r>
            <a:r>
              <a:rPr lang="ko-KR" altLang="en-US" sz="6900">
                <a:solidFill>
                  <a:schemeClr val="lt1"/>
                </a:solidFill>
              </a:rPr>
              <a:t>주제 선정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8B18CD-E829-458B-A5CE-D6916C1C3AE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0" y="0"/>
            <a:ext cx="12192000" cy="974272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C5F084-A5B8-DB4F-B829-FDE615A877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0691" y="-1"/>
            <a:ext cx="12372691" cy="7011422"/>
          </a:xfrm>
          <a:prstGeom prst="rect">
            <a:avLst/>
          </a:prstGeom>
          <a:solidFill>
            <a:srgbClr val="0D1EBB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rgbClr val="0D1EBB"/>
              </a:solidFill>
            </a:endParaRPr>
          </a:p>
        </p:txBody>
      </p:sp>
      <p:pic>
        <p:nvPicPr>
          <p:cNvPr id="13" name="그림 12" descr="실내, 사무실 건물, 의류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187D31-5E2A-429F-C39A-49CA0A4FD4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-180692" y="-1"/>
            <a:ext cx="12372692" cy="7141030"/>
          </a:xfrm>
          <a:prstGeom prst="rect">
            <a:avLst/>
          </a:prstGeom>
        </p:spPr>
      </p:pic>
      <p:pic>
        <p:nvPicPr>
          <p:cNvPr id="20" name="그림 19" descr="&#10;">
            <a:extLst>
              <a:ext uri="{FF2B5EF4-FFF2-40B4-BE49-F238E27FC236}">
                <a16:creationId xmlns:a16="http://schemas.microsoft.com/office/drawing/2014/main" id="{403D4B46-6EB5-CD9B-2F3E-1C36B5FE1E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3260807"/>
            <a:ext cx="12192000" cy="3934438"/>
          </a:xfrm>
          <a:prstGeom prst="rect">
            <a:avLst/>
          </a:prstGeom>
        </p:spPr>
      </p:pic>
      <p:pic>
        <p:nvPicPr>
          <p:cNvPr id="21" name="그림 20" descr="&#10;">
            <a:extLst>
              <a:ext uri="{FF2B5EF4-FFF2-40B4-BE49-F238E27FC236}">
                <a16:creationId xmlns:a16="http://schemas.microsoft.com/office/drawing/2014/main" id="{DEA6ECF9-5435-42F9-A41F-7D34975900A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9721" y="-217766"/>
            <a:ext cx="12192000" cy="393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24F1F-CD96-4F7E-EB03-07BED7EEB746}"/>
              </a:ext>
            </a:extLst>
          </p:cNvPr>
          <p:cNvSpPr txBox="1"/>
          <p:nvPr/>
        </p:nvSpPr>
        <p:spPr>
          <a:xfrm>
            <a:off x="2273549" y="2274838"/>
            <a:ext cx="7644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우리</a:t>
            </a:r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WON 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주택 대출</a:t>
            </a:r>
            <a:endParaRPr lang="en-US" altLang="ko-KR" sz="7200" b="1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구현</a:t>
            </a:r>
            <a:endParaRPr lang="ko-KR" altLang="en-US" sz="7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798908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AE01B-2711-2478-C3D7-C870A6BF9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5D1C0A54-D26D-72DB-A147-14AB08F30B63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BE5ADF78-C74A-C941-DCCA-1D5619691918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0D328021-BF97-6BA6-0B26-4E7668CD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F1F8493-C123-B401-68C7-6ED7FE699D6D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5657E957-F7A5-B230-E460-7319D25B285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사용 프레임워크 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&amp; 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프로토콜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E899A09-6731-5250-C0EA-6DD564D2009A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76C9604-432B-28AC-F9FA-0BE7BA85A7CF}"/>
              </a:ext>
            </a:extLst>
          </p:cNvPr>
          <p:cNvGrpSpPr/>
          <p:nvPr/>
        </p:nvGrpSpPr>
        <p:grpSpPr>
          <a:xfrm>
            <a:off x="7594005" y="3933134"/>
            <a:ext cx="3165068" cy="2065837"/>
            <a:chOff x="7980821" y="3596300"/>
            <a:chExt cx="3165068" cy="2065837"/>
          </a:xfrm>
        </p:grpSpPr>
        <p:pic>
          <p:nvPicPr>
            <p:cNvPr id="14" name="Picture 2" descr="Get started with LangSmith | 🦜️🛠️ LangSmith">
              <a:extLst>
                <a:ext uri="{FF2B5EF4-FFF2-40B4-BE49-F238E27FC236}">
                  <a16:creationId xmlns:a16="http://schemas.microsoft.com/office/drawing/2014/main" id="{7A34C8C4-49CE-6026-5C02-67DC81F113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19"/>
            <a:stretch>
              <a:fillRect/>
            </a:stretch>
          </p:blipFill>
          <p:spPr bwMode="auto">
            <a:xfrm>
              <a:off x="7980821" y="4888603"/>
              <a:ext cx="3165068" cy="77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Get started with LangSmith | 🦜️🛠️ LangSmith">
              <a:extLst>
                <a:ext uri="{FF2B5EF4-FFF2-40B4-BE49-F238E27FC236}">
                  <a16:creationId xmlns:a16="http://schemas.microsoft.com/office/drawing/2014/main" id="{77DCF579-5947-4D0D-190B-5BBA641B4F3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362"/>
            <a:stretch>
              <a:fillRect/>
            </a:stretch>
          </p:blipFill>
          <p:spPr bwMode="auto">
            <a:xfrm>
              <a:off x="8232488" y="3596300"/>
              <a:ext cx="2560051" cy="1292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2FABA4-BED1-F910-06FC-74BAF1798E73}"/>
              </a:ext>
            </a:extLst>
          </p:cNvPr>
          <p:cNvGrpSpPr/>
          <p:nvPr/>
        </p:nvGrpSpPr>
        <p:grpSpPr>
          <a:xfrm>
            <a:off x="1432929" y="3916662"/>
            <a:ext cx="3165068" cy="2082309"/>
            <a:chOff x="630289" y="3789295"/>
            <a:chExt cx="3165068" cy="2082309"/>
          </a:xfrm>
        </p:grpSpPr>
        <p:pic>
          <p:nvPicPr>
            <p:cNvPr id="7" name="그림 6" descr="폰트, 그래픽, 그래픽 디자인, 타이포그래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203594-6590-4DAC-BB40-284EB1B6D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911"/>
            <a:stretch>
              <a:fillRect/>
            </a:stretch>
          </p:blipFill>
          <p:spPr>
            <a:xfrm>
              <a:off x="932798" y="3789295"/>
              <a:ext cx="2560050" cy="1316621"/>
            </a:xfrm>
            <a:prstGeom prst="rect">
              <a:avLst/>
            </a:prstGeom>
          </p:spPr>
        </p:pic>
        <p:pic>
          <p:nvPicPr>
            <p:cNvPr id="13" name="그림 12" descr="폰트, 그래픽, 그래픽 디자인, 타이포그래피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3878A12-5126-B3D0-DE21-6CC78DE2A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33"/>
            <a:stretch>
              <a:fillRect/>
            </a:stretch>
          </p:blipFill>
          <p:spPr>
            <a:xfrm>
              <a:off x="630289" y="5105916"/>
              <a:ext cx="3165068" cy="76568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5EBCCFC-2BBB-C44E-6545-F3F6CBCF1CCB}"/>
              </a:ext>
            </a:extLst>
          </p:cNvPr>
          <p:cNvGrpSpPr/>
          <p:nvPr/>
        </p:nvGrpSpPr>
        <p:grpSpPr>
          <a:xfrm>
            <a:off x="5168082" y="1889170"/>
            <a:ext cx="1855835" cy="2686831"/>
            <a:chOff x="5168080" y="1797730"/>
            <a:chExt cx="1855835" cy="2686831"/>
          </a:xfrm>
        </p:grpSpPr>
        <p:pic>
          <p:nvPicPr>
            <p:cNvPr id="3" name="그림 2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E902AA1-25EF-69C1-C1CA-AB1A790A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080" y="1797730"/>
              <a:ext cx="1855835" cy="185583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B62869-ABF1-4289-7233-61780452CCD5}"/>
                </a:ext>
              </a:extLst>
            </p:cNvPr>
            <p:cNvSpPr txBox="1"/>
            <p:nvPr/>
          </p:nvSpPr>
          <p:spPr>
            <a:xfrm>
              <a:off x="5299945" y="3653564"/>
              <a:ext cx="15921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latin typeface="구름 산스 500" pitchFamily="2" charset="-127"/>
                  <a:ea typeface="구름 산스 500" pitchFamily="2" charset="-127"/>
                  <a:cs typeface="Cascadia Code SemiLight" panose="020B0609020000020004" pitchFamily="49" charset="0"/>
                </a:rPr>
                <a:t>MCP</a:t>
              </a:r>
              <a:endParaRPr lang="ko-KR" altLang="en-US" sz="4800" b="1" dirty="0">
                <a:latin typeface="구름 산스 500" pitchFamily="2" charset="-127"/>
                <a:ea typeface="구름 산스 500" pitchFamily="2" charset="-127"/>
                <a:cs typeface="Cascadia Code SemiLight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라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6959DA-1130-6AA8-3A42-760CCE864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3" y="798381"/>
            <a:ext cx="12064234" cy="526123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슬라이드 확대/축소 4">
                <a:extLst>
                  <a:ext uri="{FF2B5EF4-FFF2-40B4-BE49-F238E27FC236}">
                    <a16:creationId xmlns:a16="http://schemas.microsoft.com/office/drawing/2014/main" id="{BD669FFB-B4D1-7E86-1CDB-1FFEE54209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5207881"/>
                  </p:ext>
                </p:extLst>
              </p:nvPr>
            </p:nvGraphicFramePr>
            <p:xfrm>
              <a:off x="5297620" y="2645174"/>
              <a:ext cx="1880419" cy="811766"/>
            </p:xfrm>
            <a:graphic>
              <a:graphicData uri="http://schemas.microsoft.com/office/powerpoint/2016/slidezoom">
                <pslz:sldZm>
                  <pslz:sldZmObj sldId="445" cId="548844493">
                    <pslz:zmPr id="{E6FEB25E-ED3D-4FFF-BA8A-182E3DD47CDD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80419" cy="81176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슬라이드 확대/축소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D669FFB-B4D1-7E86-1CDB-1FFEE54209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97620" y="2645174"/>
                <a:ext cx="1880419" cy="81176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4AECC9DD-BF18-5A7C-791E-AD9A477F97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0204047"/>
                  </p:ext>
                </p:extLst>
              </p:nvPr>
            </p:nvGraphicFramePr>
            <p:xfrm>
              <a:off x="296824" y="5003361"/>
              <a:ext cx="2258775" cy="823113"/>
            </p:xfrm>
            <a:graphic>
              <a:graphicData uri="http://schemas.microsoft.com/office/powerpoint/2016/slidezoom">
                <pslz:sldZm>
                  <pslz:sldZmObj sldId="446" cId="3563767535">
                    <pslz:zmPr id="{112CC5D4-5601-412A-85DD-459CDB13DE88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8775" cy="82311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슬라이드 확대/축소 6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4AECC9DD-BF18-5A7C-791E-AD9A477F97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824" y="5003361"/>
                <a:ext cx="2258775" cy="82311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DA0FB559-3E68-9A43-FC05-F0428EC147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5131370"/>
                  </p:ext>
                </p:extLst>
              </p:nvPr>
            </p:nvGraphicFramePr>
            <p:xfrm>
              <a:off x="3723617" y="5003361"/>
              <a:ext cx="2091967" cy="840607"/>
            </p:xfrm>
            <a:graphic>
              <a:graphicData uri="http://schemas.microsoft.com/office/powerpoint/2016/slidezoom">
                <pslz:sldZm>
                  <pslz:sldZmObj sldId="448" cId="1595625035">
                    <pslz:zmPr id="{070A6275-A0F8-4825-8EE4-B7012B0A27D7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91967" cy="84060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슬라이드 확대/축소 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DA0FB559-3E68-9A43-FC05-F0428EC147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3617" y="5003361"/>
                <a:ext cx="2091967" cy="84060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슬라이드 확대/축소 10">
                <a:extLst>
                  <a:ext uri="{FF2B5EF4-FFF2-40B4-BE49-F238E27FC236}">
                    <a16:creationId xmlns:a16="http://schemas.microsoft.com/office/drawing/2014/main" id="{151174DA-BBEB-BC18-C481-24BBA79644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4271628"/>
                  </p:ext>
                </p:extLst>
              </p:nvPr>
            </p:nvGraphicFramePr>
            <p:xfrm>
              <a:off x="6925796" y="4995489"/>
              <a:ext cx="2358412" cy="844370"/>
            </p:xfrm>
            <a:graphic>
              <a:graphicData uri="http://schemas.microsoft.com/office/powerpoint/2016/slidezoom">
                <pslz:sldZm>
                  <pslz:sldZmObj sldId="450" cId="394095548">
                    <pslz:zmPr id="{AC5B18E0-CBAE-46BB-A7DC-78F155F15DED}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358412" cy="8443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슬라이드 확대/축소 10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51174DA-BBEB-BC18-C481-24BBA7964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5796" y="4995489"/>
                <a:ext cx="2358412" cy="84437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슬라이드 확대/축소 5">
                <a:extLst>
                  <a:ext uri="{FF2B5EF4-FFF2-40B4-BE49-F238E27FC236}">
                    <a16:creationId xmlns:a16="http://schemas.microsoft.com/office/drawing/2014/main" id="{AEB86F59-CEB6-BE57-4241-45EB48790D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71547259"/>
                  </p:ext>
                </p:extLst>
              </p:nvPr>
            </p:nvGraphicFramePr>
            <p:xfrm>
              <a:off x="10300081" y="5082540"/>
              <a:ext cx="1686536" cy="668799"/>
            </p:xfrm>
            <a:graphic>
              <a:graphicData uri="http://schemas.microsoft.com/office/powerpoint/2016/slidezoom">
                <pslz:sldZm>
                  <pslz:sldZmObj sldId="569" cId="1279547054">
                    <pslz:zmPr id="{235F3135-108E-4346-889D-00ADE6D3E342}" returnToParent="0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86536" cy="66879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슬라이드 확대/축소 5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AEB86F59-CEB6-BE57-4241-45EB48790D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00081" y="5082540"/>
                <a:ext cx="1686536" cy="66879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8074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C91D3-40EE-7B8F-01B6-0B0692A3F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4E8772F-ACA4-E33F-DF43-C73B7C5BE428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9F0B7DB-31A1-EC7B-0B88-8B520F292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Supervisor</a:t>
            </a:r>
            <a:endParaRPr lang="ko-KR" altLang="en-US" dirty="0"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59498F7-7FC2-57F4-988A-2988CDC5595D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5" name="그림 24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A685A9-3A38-5839-2732-61A2EA96F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" t="9112" r="71958" b="83407"/>
          <a:stretch>
            <a:fillRect/>
          </a:stretch>
        </p:blipFill>
        <p:spPr>
          <a:xfrm>
            <a:off x="334091" y="1891918"/>
            <a:ext cx="4631199" cy="1876739"/>
          </a:xfrm>
          <a:prstGeom prst="rect">
            <a:avLst/>
          </a:prstGeom>
        </p:spPr>
      </p:pic>
      <p:pic>
        <p:nvPicPr>
          <p:cNvPr id="23" name="그림 2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CE8A68-8673-31BD-C3EB-929586010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6445" r="76568" b="90954"/>
          <a:stretch>
            <a:fillRect/>
          </a:stretch>
        </p:blipFill>
        <p:spPr>
          <a:xfrm>
            <a:off x="348645" y="1139545"/>
            <a:ext cx="4400338" cy="767763"/>
          </a:xfrm>
          <a:prstGeom prst="rect">
            <a:avLst/>
          </a:prstGeom>
        </p:spPr>
      </p:pic>
      <p:pic>
        <p:nvPicPr>
          <p:cNvPr id="29" name="그림 28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6A6F08-C278-6E12-F8F8-B266862AA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1" t="3148" r="25242" b="67149"/>
          <a:stretch>
            <a:fillRect/>
          </a:stretch>
        </p:blipFill>
        <p:spPr>
          <a:xfrm>
            <a:off x="5810867" y="1305471"/>
            <a:ext cx="5577487" cy="4926371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2431C4-74DC-B84E-E092-330C0EA3BFD9}"/>
              </a:ext>
            </a:extLst>
          </p:cNvPr>
          <p:cNvCxnSpPr>
            <a:cxnSpLocks/>
          </p:cNvCxnSpPr>
          <p:nvPr/>
        </p:nvCxnSpPr>
        <p:spPr>
          <a:xfrm>
            <a:off x="5388078" y="1070957"/>
            <a:ext cx="0" cy="5395400"/>
          </a:xfrm>
          <a:prstGeom prst="line">
            <a:avLst/>
          </a:prstGeom>
          <a:ln w="38100">
            <a:solidFill>
              <a:srgbClr val="F4F4F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84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C1462-0BE4-4E13-BB7A-5E8D8D9F2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, 스크린샷, 폰트, 영수증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F19386-5784-E656-D467-5C548DF58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93" y="1070957"/>
            <a:ext cx="6462028" cy="179644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D374179-F579-A3BE-53EE-D5C4B30370BB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C83C9E3-64CF-110D-D7FE-B0F33A23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sz="3700" dirty="0" err="1"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DataCollector</a:t>
            </a:r>
            <a:endParaRPr lang="ko-KR" altLang="en-US" dirty="0"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AE8BBEE-9CCC-E89D-FFE3-F74F5BCDA29F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그림 2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D3E71F-9FCF-BB72-AEA8-92A72787F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6445" r="76568" b="90954"/>
          <a:stretch>
            <a:fillRect/>
          </a:stretch>
        </p:blipFill>
        <p:spPr>
          <a:xfrm>
            <a:off x="348645" y="1139545"/>
            <a:ext cx="4400338" cy="76776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71399E1-DC70-CD97-138F-DB310CB45C66}"/>
              </a:ext>
            </a:extLst>
          </p:cNvPr>
          <p:cNvCxnSpPr>
            <a:cxnSpLocks/>
          </p:cNvCxnSpPr>
          <p:nvPr/>
        </p:nvCxnSpPr>
        <p:spPr>
          <a:xfrm>
            <a:off x="5388078" y="1070957"/>
            <a:ext cx="0" cy="5395400"/>
          </a:xfrm>
          <a:prstGeom prst="line">
            <a:avLst/>
          </a:prstGeom>
          <a:ln w="38100">
            <a:solidFill>
              <a:srgbClr val="F4F4F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그림 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BA41ED-69B4-9CDD-E9E0-97A154954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16295" r="71309" b="63445"/>
          <a:stretch>
            <a:fillRect/>
          </a:stretch>
        </p:blipFill>
        <p:spPr>
          <a:xfrm>
            <a:off x="379125" y="1907308"/>
            <a:ext cx="4234443" cy="455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6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1.25E-6 -1.85023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A6F1-BB32-99CA-D9AB-7AEE8EE5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mart assistant - Free communications icons">
            <a:extLst>
              <a:ext uri="{FF2B5EF4-FFF2-40B4-BE49-F238E27FC236}">
                <a16:creationId xmlns:a16="http://schemas.microsoft.com/office/drawing/2014/main" id="{6B3FA659-B5A5-09AD-7534-0FDF7DFD2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42267"/>
            <a:ext cx="5926897" cy="59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DA2E0EA-EDC6-6700-3413-A34E741160CE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9842DD8-E58D-CF0A-048B-4C5F4A00CEBF}"/>
              </a:ext>
            </a:extLst>
          </p:cNvPr>
          <p:cNvSpPr/>
          <p:nvPr/>
        </p:nvSpPr>
        <p:spPr>
          <a:xfrm>
            <a:off x="5996940" y="4682550"/>
            <a:ext cx="515150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이번 주 미팅 요약 정리해서 팀에 메일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72F4B7C-3E60-E29B-5A4F-32DDF40469B2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091FA6E-7523-E16A-60C5-3B834EC8AF7D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4CD4B59-F766-8FC0-337F-220BD8061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pic>
        <p:nvPicPr>
          <p:cNvPr id="2" name="그림 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0FE49C-B5D4-DE0C-6D8E-EADF92BCB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4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84A3F-DAF0-A543-4975-83FF124EF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문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BC83CF-025C-A72F-A610-91295C660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96" y="1070957"/>
            <a:ext cx="6566882" cy="171455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78CDF1-4D92-DC83-D401-5442714ED640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AFD84EE-CC29-74D8-7246-D0E8F1CB8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 err="1"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LoanReview</a:t>
            </a:r>
            <a:endParaRPr lang="ko-KR" altLang="en-US" dirty="0"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0A7E07-5A9E-7AE1-FF6F-E8FA7D9E1FCE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그림 2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EC9386-CB8F-9AF5-FCD5-92DB4DC46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6445" r="76568" b="90954"/>
          <a:stretch>
            <a:fillRect/>
          </a:stretch>
        </p:blipFill>
        <p:spPr>
          <a:xfrm>
            <a:off x="348645" y="1139545"/>
            <a:ext cx="4400338" cy="76776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AF894C9-9813-C4B0-46F7-2F35081BB6A2}"/>
              </a:ext>
            </a:extLst>
          </p:cNvPr>
          <p:cNvCxnSpPr>
            <a:cxnSpLocks/>
          </p:cNvCxnSpPr>
          <p:nvPr/>
        </p:nvCxnSpPr>
        <p:spPr>
          <a:xfrm>
            <a:off x="5388078" y="1070957"/>
            <a:ext cx="0" cy="5395400"/>
          </a:xfrm>
          <a:prstGeom prst="line">
            <a:avLst/>
          </a:prstGeom>
          <a:ln w="38100">
            <a:solidFill>
              <a:srgbClr val="F4F4F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ED521A-D76B-EADF-5801-23F6D73E6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43728" r="71163" b="36420"/>
          <a:stretch>
            <a:fillRect/>
          </a:stretch>
        </p:blipFill>
        <p:spPr>
          <a:xfrm>
            <a:off x="337215" y="1907308"/>
            <a:ext cx="4263994" cy="442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2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0 L -2.29167E-6 -1.71019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0E2D2-11FE-BFFC-193B-59ACC6DBA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411497-EE20-49BB-BAB0-0FD2F5C99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08" y="1070957"/>
            <a:ext cx="6621225" cy="192858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10BDDE8-375D-94B2-D1C9-FDC829F98433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28829E9-291D-5DC1-91CD-EE7A6229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sz="3700" dirty="0" err="1"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ReportSender</a:t>
            </a:r>
            <a:endParaRPr lang="ko-KR" altLang="en-US" dirty="0"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1E64AA-A904-0B02-5015-C9FF04E305F3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그림 22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2361F8B-B708-74E0-8E94-1384C1787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" t="6445" r="76568" b="90954"/>
          <a:stretch>
            <a:fillRect/>
          </a:stretch>
        </p:blipFill>
        <p:spPr>
          <a:xfrm>
            <a:off x="348645" y="1139545"/>
            <a:ext cx="4400338" cy="767763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D834F9-2DB6-9823-C0F6-F8B7F93F1306}"/>
              </a:ext>
            </a:extLst>
          </p:cNvPr>
          <p:cNvCxnSpPr>
            <a:cxnSpLocks/>
          </p:cNvCxnSpPr>
          <p:nvPr/>
        </p:nvCxnSpPr>
        <p:spPr>
          <a:xfrm>
            <a:off x="5388078" y="1070957"/>
            <a:ext cx="0" cy="5395400"/>
          </a:xfrm>
          <a:prstGeom prst="line">
            <a:avLst/>
          </a:prstGeom>
          <a:ln w="38100">
            <a:solidFill>
              <a:srgbClr val="F4F4F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그림 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2D7AFB-F58C-790A-BAC7-9E7DE896C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2" t="71037" r="71358" b="9111"/>
          <a:stretch>
            <a:fillRect/>
          </a:stretch>
        </p:blipFill>
        <p:spPr>
          <a:xfrm>
            <a:off x="441135" y="1907308"/>
            <a:ext cx="4276318" cy="458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4.375E-6 -2.03102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8B136-67A3-B38C-BDB5-891C019CC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4250528-B06B-468C-0B9C-F0DA3E3C2F9C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F60DE2-BAC8-0598-613D-2B4FD0615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sz="3700" dirty="0"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__end__</a:t>
            </a:r>
            <a:endParaRPr lang="ko-KR" altLang="en-US" dirty="0"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5C0A53-71D2-F4F8-C9CA-79DEC94517D7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12FB49-F814-42A7-E953-D0417C488CB2}"/>
              </a:ext>
            </a:extLst>
          </p:cNvPr>
          <p:cNvSpPr/>
          <p:nvPr/>
        </p:nvSpPr>
        <p:spPr>
          <a:xfrm>
            <a:off x="2453817" y="985940"/>
            <a:ext cx="7284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ko-KR" altLang="en-US" sz="5400" b="1" dirty="0">
                <a:ln/>
                <a:solidFill>
                  <a:schemeClr val="accent4"/>
                </a:solidFill>
                <a:latin typeface="구름 산스 700" pitchFamily="2" charset="-127"/>
                <a:ea typeface="구름 산스 700" pitchFamily="2" charset="-127"/>
              </a:rPr>
              <a:t>대출 심사 프로세스 완료</a:t>
            </a:r>
            <a:r>
              <a:rPr lang="en-US" altLang="ko-KR" sz="5400" b="1" dirty="0">
                <a:ln/>
                <a:solidFill>
                  <a:schemeClr val="accent4"/>
                </a:solidFill>
                <a:latin typeface="구름 산스 700" pitchFamily="2" charset="-127"/>
                <a:ea typeface="구름 산스 700" pitchFamily="2" charset="-127"/>
              </a:rPr>
              <a:t>!</a:t>
            </a:r>
            <a:endParaRPr lang="en-US" altLang="ko-KR" sz="5400" b="1" cap="none" spc="0" dirty="0">
              <a:ln/>
              <a:solidFill>
                <a:schemeClr val="accent4"/>
              </a:solidFill>
              <a:effectLst/>
              <a:latin typeface="구름 산스 700" pitchFamily="2" charset="-127"/>
              <a:ea typeface="구름 산스 7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C37A0C-BE9C-0B38-54FB-2B667D2C8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91" y="2216629"/>
            <a:ext cx="11403418" cy="37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4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740C1-691C-C5AD-A9F7-CEA18BBD1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66DBA-4CA8-293F-2D48-BE520B22AA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61" y="1158097"/>
            <a:ext cx="6830785" cy="1036605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altLang="ko-KR" sz="6900">
                <a:solidFill>
                  <a:schemeClr val="lt1"/>
                </a:solidFill>
              </a:rPr>
              <a:t>1. </a:t>
            </a:r>
            <a:r>
              <a:rPr lang="ko-KR" altLang="en-US" sz="6900">
                <a:solidFill>
                  <a:schemeClr val="lt1"/>
                </a:solidFill>
              </a:rPr>
              <a:t>주제 선정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254215-AE2B-2AF9-AE26-02C748D36A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0" y="0"/>
            <a:ext cx="12192000" cy="974272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B0965D-EB89-9606-A8A6-0F65AD5739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0691" y="-1"/>
            <a:ext cx="12372691" cy="7011422"/>
          </a:xfrm>
          <a:prstGeom prst="rect">
            <a:avLst/>
          </a:prstGeom>
          <a:solidFill>
            <a:srgbClr val="0D1EBB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rgbClr val="0D1EBB"/>
              </a:solidFill>
            </a:endParaRPr>
          </a:p>
        </p:txBody>
      </p:sp>
      <p:pic>
        <p:nvPicPr>
          <p:cNvPr id="13" name="그림 12" descr="실내, 사무실 건물, 의류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CD77EC-C165-C5F7-11AE-0FD8C5A81E1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-180692" y="-1"/>
            <a:ext cx="12372692" cy="7141030"/>
          </a:xfrm>
          <a:prstGeom prst="rect">
            <a:avLst/>
          </a:prstGeom>
        </p:spPr>
      </p:pic>
      <p:pic>
        <p:nvPicPr>
          <p:cNvPr id="20" name="그림 19" descr="&#10;">
            <a:extLst>
              <a:ext uri="{FF2B5EF4-FFF2-40B4-BE49-F238E27FC236}">
                <a16:creationId xmlns:a16="http://schemas.microsoft.com/office/drawing/2014/main" id="{E67CCF69-A4A3-6579-41F6-E3368C4B55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3260807"/>
            <a:ext cx="12192000" cy="3934438"/>
          </a:xfrm>
          <a:prstGeom prst="rect">
            <a:avLst/>
          </a:prstGeom>
        </p:spPr>
      </p:pic>
      <p:pic>
        <p:nvPicPr>
          <p:cNvPr id="21" name="그림 20" descr="&#10;">
            <a:extLst>
              <a:ext uri="{FF2B5EF4-FFF2-40B4-BE49-F238E27FC236}">
                <a16:creationId xmlns:a16="http://schemas.microsoft.com/office/drawing/2014/main" id="{E4B426CE-0FB1-0640-8025-C751CE583A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9721" y="-217766"/>
            <a:ext cx="12192000" cy="393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2DF8CF-5FB4-B0A1-5B61-0DACB0C620CA}"/>
              </a:ext>
            </a:extLst>
          </p:cNvPr>
          <p:cNvSpPr txBox="1"/>
          <p:nvPr/>
        </p:nvSpPr>
        <p:spPr>
          <a:xfrm>
            <a:off x="3184102" y="2274838"/>
            <a:ext cx="58237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5. AI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Agent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</a:t>
            </a:r>
            <a:endParaRPr lang="en-US" altLang="ko-KR" sz="7200" b="1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MCP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 보안</a:t>
            </a:r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endParaRPr lang="ko-KR" altLang="en-US" sz="7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147378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웹 페이지, 웹사이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AA24C4-820C-F48A-8310-C37C61DC8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79061"/>
          <a:stretch>
            <a:fillRect/>
          </a:stretch>
        </p:blipFill>
        <p:spPr>
          <a:xfrm>
            <a:off x="2672080" y="1512094"/>
            <a:ext cx="6847840" cy="522059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B705CA0-DFD0-28AB-C178-E28626615BB5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5" name="제목 6">
              <a:extLst>
                <a:ext uri="{FF2B5EF4-FFF2-40B4-BE49-F238E27FC236}">
                  <a16:creationId xmlns:a16="http://schemas.microsoft.com/office/drawing/2014/main" id="{F8B17EEC-1A3E-D90C-DB57-116A042D455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	 “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금융보안원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”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의 보안 위협 보고서 공개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2B87179-8369-454F-3860-BAE4224E4718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D691FD-4236-097C-76E5-11FC55739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5" y="363330"/>
            <a:ext cx="971964" cy="9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642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393F8-5385-1CC1-E6BA-9C5C5733A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91AC005D-47C1-6113-4023-CAEAC11E81E0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1B90E2B5-AE26-38E9-92F1-FBA24BCFCD82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7762A5C8-15CD-9A6D-9BE7-6F14FF3A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AA7327-24A2-BE93-6FC6-1451D723FF2A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379CF112-D157-56FB-36B2-66024846D4B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에이전트 </a:t>
              </a:r>
              <a:r>
                <a:rPr lang="ko-KR" altLang="en-US" sz="4000" b="1" dirty="0" err="1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하이재킹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7E855DE-93A0-A2FD-CBFE-1A26932AFC1B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F1E650-16D3-B877-0A2B-09F387D1C67D}"/>
              </a:ext>
            </a:extLst>
          </p:cNvPr>
          <p:cNvSpPr txBox="1"/>
          <p:nvPr/>
        </p:nvSpPr>
        <p:spPr>
          <a:xfrm>
            <a:off x="603933" y="1863195"/>
            <a:ext cx="5465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AI </a:t>
            </a:r>
            <a:r>
              <a:rPr lang="ko-KR" altLang="en-US" sz="2400" dirty="0"/>
              <a:t>에이전트가 조작된 정보로 인해 </a:t>
            </a:r>
            <a:endParaRPr lang="en-US" altLang="ko-KR" sz="2400" dirty="0"/>
          </a:p>
          <a:p>
            <a:r>
              <a:rPr lang="ko-KR" altLang="en-US" sz="2400" dirty="0"/>
              <a:t>잘못된 의사결정을 하도록 유도됨</a:t>
            </a:r>
            <a:endParaRPr lang="en-US" altLang="ko-KR" sz="2400" dirty="0">
              <a:latin typeface="구름 산스 400" pitchFamily="2" charset="-127"/>
              <a:ea typeface="구름 산스 4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2A29D-A5F1-6060-71E9-1B10457B26DD}"/>
              </a:ext>
            </a:extLst>
          </p:cNvPr>
          <p:cNvSpPr txBox="1"/>
          <p:nvPr/>
        </p:nvSpPr>
        <p:spPr>
          <a:xfrm>
            <a:off x="6924115" y="1863195"/>
            <a:ext cx="5267885" cy="122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AI </a:t>
            </a:r>
            <a:r>
              <a:rPr lang="ko-KR" altLang="en-US" sz="2400" dirty="0"/>
              <a:t>에이전트가 외부 데이터 속 </a:t>
            </a:r>
            <a:endParaRPr lang="en-US" altLang="ko-KR" sz="2400" dirty="0"/>
          </a:p>
          <a:p>
            <a:r>
              <a:rPr lang="ko-KR" altLang="en-US" sz="2400" dirty="0"/>
              <a:t>공격자의 지시를 사용자의 요청으로</a:t>
            </a:r>
            <a:endParaRPr lang="en-US" altLang="ko-KR" sz="2400" dirty="0"/>
          </a:p>
          <a:p>
            <a:r>
              <a:rPr lang="ko-KR" altLang="en-US" sz="2400" dirty="0"/>
              <a:t>오인해 수행할 수 있음</a:t>
            </a:r>
            <a:r>
              <a:rPr lang="en-US" altLang="ko-KR" sz="2400" dirty="0"/>
              <a:t>.</a:t>
            </a:r>
            <a:endParaRPr lang="ko-KR" altLang="en-US" sz="2400" dirty="0">
              <a:latin typeface="구름 산스 400" pitchFamily="2" charset="-127"/>
              <a:ea typeface="구름 산스 400" pitchFamily="2" charset="-127"/>
            </a:endParaRPr>
          </a:p>
        </p:txBody>
      </p:sp>
      <p:pic>
        <p:nvPicPr>
          <p:cNvPr id="7" name="내용 개체 틀 6" descr="텍스트, 스크린샷, 폰트, 인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BF4F0C-C670-A15F-C952-DF629B1218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350" y="0"/>
            <a:ext cx="10402722" cy="6858000"/>
          </a:xfrm>
        </p:spPr>
      </p:pic>
    </p:spTree>
    <p:extLst>
      <p:ext uri="{BB962C8B-B14F-4D97-AF65-F5344CB8AC3E}">
        <p14:creationId xmlns:p14="http://schemas.microsoft.com/office/powerpoint/2010/main" val="9909757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0B097-D6F7-CFE0-3E56-7B435EEDE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ED67A29-090C-EAE5-8502-212DF694F5C9}"/>
              </a:ext>
            </a:extLst>
          </p:cNvPr>
          <p:cNvSpPr txBox="1"/>
          <p:nvPr/>
        </p:nvSpPr>
        <p:spPr>
          <a:xfrm>
            <a:off x="676444" y="5212082"/>
            <a:ext cx="5320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latin typeface="구름 산스 700" pitchFamily="2" charset="-127"/>
                <a:ea typeface="구름 산스 700" pitchFamily="2" charset="-127"/>
              </a:rPr>
              <a:t>AI </a:t>
            </a:r>
            <a:r>
              <a:rPr lang="ko-KR" altLang="en-US" sz="4400" b="1" dirty="0">
                <a:latin typeface="구름 산스 700" pitchFamily="2" charset="-127"/>
                <a:ea typeface="구름 산스 700" pitchFamily="2" charset="-127"/>
              </a:rPr>
              <a:t>기능을 해킹해 악용</a:t>
            </a:r>
          </a:p>
        </p:txBody>
      </p: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BE538886-7684-C1DF-F88B-C8BA3A9C1A81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99995FC2-9203-DC5B-393E-12709F42688D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28701B16-F1C7-2CA1-0862-1AF27F1B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26D430C-E88D-8B33-1932-45F2D1E579E2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E11098FA-CCED-6304-BEC1-D42CDE2F8E86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에이전트 </a:t>
              </a:r>
              <a:r>
                <a:rPr lang="ko-KR" altLang="en-US" sz="4000" b="1" dirty="0" err="1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하이재킹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CEAEE01-347D-ED0F-6C83-C87545BE80A5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3CB8FA6-661F-9AB7-039D-BF1F6A394DF2}"/>
              </a:ext>
            </a:extLst>
          </p:cNvPr>
          <p:cNvSpPr txBox="1"/>
          <p:nvPr/>
        </p:nvSpPr>
        <p:spPr>
          <a:xfrm>
            <a:off x="603933" y="1863195"/>
            <a:ext cx="5465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AI </a:t>
            </a:r>
            <a:r>
              <a:rPr lang="ko-KR" altLang="en-US" sz="2400" dirty="0"/>
              <a:t>에이전트가 조작된 정보로 인해 </a:t>
            </a:r>
            <a:endParaRPr lang="en-US" altLang="ko-KR" sz="2400" dirty="0"/>
          </a:p>
          <a:p>
            <a:r>
              <a:rPr lang="ko-KR" altLang="en-US" sz="2400" dirty="0"/>
              <a:t>잘못된 의사결정을 하도록 유도됨</a:t>
            </a:r>
            <a:endParaRPr lang="en-US" altLang="ko-KR" sz="2400" dirty="0">
              <a:latin typeface="구름 산스 400" pitchFamily="2" charset="-127"/>
              <a:ea typeface="구름 산스 4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8A8ED-45EB-A12F-F65A-24DA8DDE743C}"/>
              </a:ext>
            </a:extLst>
          </p:cNvPr>
          <p:cNvSpPr txBox="1"/>
          <p:nvPr/>
        </p:nvSpPr>
        <p:spPr>
          <a:xfrm>
            <a:off x="6924115" y="1863195"/>
            <a:ext cx="5267885" cy="122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AI </a:t>
            </a:r>
            <a:r>
              <a:rPr lang="ko-KR" altLang="en-US" sz="2400" dirty="0"/>
              <a:t>에이전트가 외부 데이터 속 </a:t>
            </a:r>
            <a:endParaRPr lang="en-US" altLang="ko-KR" sz="2400" dirty="0"/>
          </a:p>
          <a:p>
            <a:r>
              <a:rPr lang="ko-KR" altLang="en-US" sz="2400" dirty="0"/>
              <a:t>공격자의 지시를 사용자의 요청으로</a:t>
            </a:r>
            <a:endParaRPr lang="en-US" altLang="ko-KR" sz="2400" dirty="0"/>
          </a:p>
          <a:p>
            <a:r>
              <a:rPr lang="ko-KR" altLang="en-US" sz="2400" dirty="0"/>
              <a:t>오인해 수행할 수 있음</a:t>
            </a:r>
            <a:r>
              <a:rPr lang="en-US" altLang="ko-KR" sz="2400" dirty="0"/>
              <a:t>.</a:t>
            </a:r>
            <a:endParaRPr lang="ko-KR" altLang="en-US" sz="2400" dirty="0">
              <a:latin typeface="구름 산스 400" pitchFamily="2" charset="-127"/>
              <a:ea typeface="구름 산스 400" pitchFamily="2" charset="-127"/>
            </a:endParaRPr>
          </a:p>
        </p:txBody>
      </p:sp>
      <p:pic>
        <p:nvPicPr>
          <p:cNvPr id="7" name="내용 개체 틀 6" descr="텍스트, 스크린샷, 폰트, 인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F604319-07F4-27D3-9529-AC1B92A31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4631" y="0"/>
            <a:ext cx="10402722" cy="6858000"/>
          </a:xfrm>
        </p:spPr>
      </p:pic>
    </p:spTree>
    <p:extLst>
      <p:ext uri="{BB962C8B-B14F-4D97-AF65-F5344CB8AC3E}">
        <p14:creationId xmlns:p14="http://schemas.microsoft.com/office/powerpoint/2010/main" val="1633552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3E5F4-2BFC-7BBE-F802-762697DC6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70B3DCE7-6831-3B9B-BEF0-ED9C79FAB299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36EAA319-6AA2-593B-578C-AB2E721212B9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6A7B8FA7-4133-2752-E70A-38429D48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7A9F973-0915-4E71-49DD-3E78A9A928CE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87987763-8FDF-87F7-2FEF-64C7CC5B3D20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에이전트 </a:t>
              </a:r>
              <a:r>
                <a:rPr lang="ko-KR" altLang="en-US" sz="4000" b="1" dirty="0" err="1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하이재킹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B623453-9171-192B-57F5-7986FD8B5968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E8E438-38D4-0076-048D-67423CD42314}"/>
              </a:ext>
            </a:extLst>
          </p:cNvPr>
          <p:cNvSpPr txBox="1"/>
          <p:nvPr/>
        </p:nvSpPr>
        <p:spPr>
          <a:xfrm>
            <a:off x="676444" y="5212082"/>
            <a:ext cx="5320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구름 산스 700" pitchFamily="2" charset="-127"/>
                <a:ea typeface="구름 산스 700" pitchFamily="2" charset="-127"/>
              </a:rPr>
              <a:t>AI </a:t>
            </a:r>
            <a:r>
              <a:rPr lang="ko-KR" altLang="en-US" sz="4400" dirty="0">
                <a:latin typeface="구름 산스 700" pitchFamily="2" charset="-127"/>
                <a:ea typeface="구름 산스 700" pitchFamily="2" charset="-127"/>
              </a:rPr>
              <a:t>기능을 해킹해 악용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539D4-6FC8-0111-3532-30681353D6B6}"/>
              </a:ext>
            </a:extLst>
          </p:cNvPr>
          <p:cNvSpPr txBox="1"/>
          <p:nvPr/>
        </p:nvSpPr>
        <p:spPr>
          <a:xfrm>
            <a:off x="603933" y="1863195"/>
            <a:ext cx="5465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AI </a:t>
            </a:r>
            <a:r>
              <a:rPr lang="ko-KR" altLang="en-US" sz="2400" dirty="0"/>
              <a:t>에이전트가 조작된 정보로 인해 </a:t>
            </a:r>
            <a:endParaRPr lang="en-US" altLang="ko-KR" sz="2400" dirty="0"/>
          </a:p>
          <a:p>
            <a:r>
              <a:rPr lang="ko-KR" altLang="en-US" sz="2400" dirty="0"/>
              <a:t>잘못된 의사결정을 하도록 유도됨</a:t>
            </a:r>
            <a:endParaRPr lang="en-US" altLang="ko-KR" sz="2400" dirty="0">
              <a:latin typeface="구름 산스 400" pitchFamily="2" charset="-127"/>
              <a:ea typeface="구름 산스 4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78171-8CED-2BF8-8A96-138376EB1F29}"/>
              </a:ext>
            </a:extLst>
          </p:cNvPr>
          <p:cNvSpPr txBox="1"/>
          <p:nvPr/>
        </p:nvSpPr>
        <p:spPr>
          <a:xfrm>
            <a:off x="6924115" y="1863195"/>
            <a:ext cx="5267885" cy="1225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AI </a:t>
            </a:r>
            <a:r>
              <a:rPr lang="ko-KR" altLang="en-US" sz="2400" dirty="0"/>
              <a:t>에이전트가 외부 데이터 속 </a:t>
            </a:r>
            <a:endParaRPr lang="en-US" altLang="ko-KR" sz="2400" dirty="0"/>
          </a:p>
          <a:p>
            <a:r>
              <a:rPr lang="ko-KR" altLang="en-US" sz="2400" dirty="0"/>
              <a:t>공격자의 지시를 사용자의 요청으로</a:t>
            </a:r>
            <a:endParaRPr lang="en-US" altLang="ko-KR" sz="2400" dirty="0"/>
          </a:p>
          <a:p>
            <a:r>
              <a:rPr lang="ko-KR" altLang="en-US" sz="2400" dirty="0"/>
              <a:t>오인해 수행할 수 있음</a:t>
            </a:r>
            <a:r>
              <a:rPr lang="en-US" altLang="ko-KR" sz="2400" dirty="0"/>
              <a:t>.</a:t>
            </a:r>
            <a:endParaRPr lang="ko-KR" altLang="en-US" sz="2400" dirty="0">
              <a:latin typeface="구름 산스 400" pitchFamily="2" charset="-127"/>
              <a:ea typeface="구름 산스 400" pitchFamily="2" charset="-127"/>
            </a:endParaRPr>
          </a:p>
        </p:txBody>
      </p:sp>
      <p:pic>
        <p:nvPicPr>
          <p:cNvPr id="7" name="내용 개체 틀 6" descr="텍스트, 스크린샷, 폰트, 인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7CE0AD-F2DD-7E68-B536-416BA0611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46" y="-1788"/>
            <a:ext cx="10402722" cy="6858000"/>
          </a:xfrm>
        </p:spPr>
      </p:pic>
    </p:spTree>
    <p:extLst>
      <p:ext uri="{BB962C8B-B14F-4D97-AF65-F5344CB8AC3E}">
        <p14:creationId xmlns:p14="http://schemas.microsoft.com/office/powerpoint/2010/main" val="1348214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A2319-E333-7EAB-EFCC-C913528F9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도표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2992576-D01B-679A-E10E-CAFBA6553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253" y="1391899"/>
            <a:ext cx="6157494" cy="4435224"/>
          </a:xfrm>
          <a:prstGeom prst="rect">
            <a:avLst/>
          </a:prstGeom>
        </p:spPr>
      </p:pic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AC5EFF02-88B2-F802-DAB3-FDDEF6E4AD37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1BFB263E-1BB0-2528-8DAA-D03437DF9DE2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7D03442C-E999-6800-EFAC-A077BBE2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D4B267C-F753-E8F5-9019-B5BC236F47FC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C29B7FA6-FB1C-C1E2-0CA7-FE1FC469EFB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도구 오염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5BB124F-9E2E-ECE2-2667-E53099E58D41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516F45-F721-D2BC-C6C1-B67592E49C48}"/>
              </a:ext>
            </a:extLst>
          </p:cNvPr>
          <p:cNvSpPr txBox="1"/>
          <p:nvPr/>
        </p:nvSpPr>
        <p:spPr>
          <a:xfrm>
            <a:off x="2407779" y="6058742"/>
            <a:ext cx="7376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구름 산스 700" pitchFamily="2" charset="-127"/>
                <a:ea typeface="구름 산스 700" pitchFamily="2" charset="-127"/>
              </a:rPr>
              <a:t>Agent</a:t>
            </a:r>
            <a:r>
              <a:rPr lang="ko-KR" altLang="en-US" sz="4400" dirty="0">
                <a:latin typeface="구름 산스 700" pitchFamily="2" charset="-127"/>
                <a:ea typeface="구름 산스 700" pitchFamily="2" charset="-127"/>
              </a:rPr>
              <a:t>가 사용하는 도구를 오염</a:t>
            </a:r>
          </a:p>
        </p:txBody>
      </p:sp>
      <p:pic>
        <p:nvPicPr>
          <p:cNvPr id="16" name="그림 15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7AE648-7F6D-553A-CDCD-7B877D0B4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312" y="3731492"/>
            <a:ext cx="745435" cy="74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C0DA9-1E07-6A76-14D2-CFFD6E01B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, 폰트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7B9FC4-77A5-B0B0-EDBF-E3C8455B91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12" y="2851282"/>
            <a:ext cx="7107176" cy="2137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7975D3-4CF5-D5F3-AC5F-881B8971D538}"/>
              </a:ext>
            </a:extLst>
          </p:cNvPr>
          <p:cNvSpPr txBox="1"/>
          <p:nvPr/>
        </p:nvSpPr>
        <p:spPr>
          <a:xfrm>
            <a:off x="1182757" y="2172492"/>
            <a:ext cx="953162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금융권에서 </a:t>
            </a:r>
            <a:r>
              <a:rPr lang="en-US" altLang="ko-KR" sz="2400" dirty="0">
                <a:latin typeface="구름 산스 400" pitchFamily="2" charset="-127"/>
                <a:ea typeface="구름 산스 400" pitchFamily="2" charset="-127"/>
              </a:rPr>
              <a:t>AI </a:t>
            </a: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에이전트 도입 시 비정상적 대출 승인</a:t>
            </a:r>
            <a:r>
              <a:rPr lang="en-US" altLang="ko-KR" sz="2400" dirty="0">
                <a:latin typeface="구름 산스 400" pitchFamily="2" charset="-127"/>
                <a:ea typeface="구름 산스 400" pitchFamily="2" charset="-127"/>
              </a:rPr>
              <a:t>, </a:t>
            </a: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자금 이체 등 직접적 피해 우려</a:t>
            </a:r>
            <a:endParaRPr lang="en-US" altLang="ko-KR" sz="2400" dirty="0">
              <a:latin typeface="구름 산스 400" pitchFamily="2" charset="-127"/>
              <a:ea typeface="구름 산스 4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법체계상 </a:t>
            </a:r>
            <a:r>
              <a:rPr lang="en-US" altLang="ko-KR" sz="2400" dirty="0">
                <a:latin typeface="구름 산스 400" pitchFamily="2" charset="-127"/>
                <a:ea typeface="구름 산스 400" pitchFamily="2" charset="-127"/>
              </a:rPr>
              <a:t>AI </a:t>
            </a: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에이전트의 독립적 행위에 대한 책임 소재 불분명</a:t>
            </a:r>
            <a:endParaRPr lang="en-US" altLang="ko-KR" sz="2400" dirty="0">
              <a:latin typeface="구름 산스 400" pitchFamily="2" charset="-127"/>
              <a:ea typeface="구름 산스 4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독립적 의사결정 및 공격 표면 증가로 기존 보안 체계만으로는 검증 한계 존재 → 위협 평가 기반 보안 체계 마련 필요</a:t>
            </a:r>
            <a:endParaRPr lang="en-US" altLang="ko-KR" sz="2400" dirty="0">
              <a:latin typeface="구름 산스 400" pitchFamily="2" charset="-127"/>
              <a:ea typeface="구름 산스 400" pitchFamily="2" charset="-127"/>
            </a:endParaRPr>
          </a:p>
        </p:txBody>
      </p: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5E7E9A67-A595-D3B0-94B1-7275A1A92264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06E6FCA2-0C0F-7D11-984B-7CF67CC0BA03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5333D09D-EB24-D5FF-D573-ADB40CB1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680E7D-A3AD-12C1-7672-17231BEB25E1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8787F075-22EE-6071-2462-07DE4B24867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금융권 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AI Agent/MCP 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도입 리스크 요약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E42E166-E943-E6AB-D230-DAC8E5C52EC2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94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D5BFD-C0E7-6A67-CB4C-E2AF6AA7F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mart assistant - Free communications icons">
            <a:extLst>
              <a:ext uri="{FF2B5EF4-FFF2-40B4-BE49-F238E27FC236}">
                <a16:creationId xmlns:a16="http://schemas.microsoft.com/office/drawing/2014/main" id="{0841A41B-12BB-1734-240A-4C5A3F929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42267"/>
            <a:ext cx="5926897" cy="59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A23D592-B803-BEFF-9DDB-396695763488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82BBDE7-5F2C-AA4D-29F9-1F72533190D0}"/>
              </a:ext>
            </a:extLst>
          </p:cNvPr>
          <p:cNvSpPr/>
          <p:nvPr/>
        </p:nvSpPr>
        <p:spPr>
          <a:xfrm>
            <a:off x="5996940" y="3582675"/>
            <a:ext cx="515150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이번 주 미팅 요약 정리해서 팀에 메일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ACCE51-FBC8-5E3E-E6AC-3D02D0DE70F5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BAF7927-EA7B-E3E4-F46A-91E31713E7E7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EFC780-0CDA-3A1B-F458-CCB47838B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5E64335-D728-5C7B-B33A-F0CF55D7510F}"/>
              </a:ext>
            </a:extLst>
          </p:cNvPr>
          <p:cNvSpPr/>
          <p:nvPr/>
        </p:nvSpPr>
        <p:spPr>
          <a:xfrm>
            <a:off x="1060057" y="4304293"/>
            <a:ext cx="4822583" cy="104552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캘린더 확인 → 이번 주 미팅 일정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관련 이메일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스레드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노트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pic>
        <p:nvPicPr>
          <p:cNvPr id="10" name="그림 9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BD4981-92BA-B949-996A-EDF440ACC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0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AFDAA-6203-65CD-00A4-3022BFEF1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E5C568-CF3B-D62B-F129-43FFD23180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12" y="2851282"/>
            <a:ext cx="7107176" cy="2137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89991-A6D8-793E-0C17-3A1313CC4ED6}"/>
              </a:ext>
            </a:extLst>
          </p:cNvPr>
          <p:cNvSpPr txBox="1"/>
          <p:nvPr/>
        </p:nvSpPr>
        <p:spPr>
          <a:xfrm>
            <a:off x="1233801" y="2001471"/>
            <a:ext cx="9724397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(</a:t>
            </a: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금융보안원의 권고 사항</a:t>
            </a: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)</a:t>
            </a:r>
            <a:endParaRPr lang="en-US" altLang="ko-KR" sz="2800" dirty="0">
              <a:latin typeface="구름 산스 500" pitchFamily="2" charset="-127"/>
              <a:ea typeface="구름 산스 500" pitchFamily="2" charset="-127"/>
            </a:endParaRPr>
          </a:p>
          <a:p>
            <a:pPr>
              <a:defRPr/>
            </a:pPr>
            <a:r>
              <a:rPr lang="en-US" altLang="ko-KR" sz="2800" dirty="0">
                <a:latin typeface="구름 산스 500" pitchFamily="2" charset="-127"/>
                <a:ea typeface="구름 산스 500" pitchFamily="2" charset="-127"/>
              </a:rPr>
              <a:t>AI </a:t>
            </a:r>
            <a:r>
              <a:rPr lang="ko-KR" altLang="en-US" sz="2800" dirty="0">
                <a:latin typeface="구름 산스 500" pitchFamily="2" charset="-127"/>
                <a:ea typeface="구름 산스 500" pitchFamily="2" charset="-127"/>
              </a:rPr>
              <a:t>에이전트 의사결정 과정을 기록</a:t>
            </a:r>
            <a:r>
              <a:rPr lang="en-US" altLang="ko-KR" sz="2800" dirty="0">
                <a:latin typeface="구름 산스 500" pitchFamily="2" charset="-127"/>
                <a:ea typeface="구름 산스 500" pitchFamily="2" charset="-127"/>
              </a:rPr>
              <a:t>·</a:t>
            </a:r>
            <a:r>
              <a:rPr lang="ko-KR" altLang="en-US" sz="2800" dirty="0">
                <a:latin typeface="구름 산스 500" pitchFamily="2" charset="-127"/>
                <a:ea typeface="구름 산스 500" pitchFamily="2" charset="-127"/>
              </a:rPr>
              <a:t>추적하고</a:t>
            </a:r>
            <a:r>
              <a:rPr lang="en-US" altLang="ko-KR" sz="2800" dirty="0"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2800" dirty="0">
                <a:latin typeface="구름 산스 500" pitchFamily="2" charset="-127"/>
                <a:ea typeface="구름 산스 500" pitchFamily="2" charset="-127"/>
              </a:rPr>
              <a:t>승인 절차</a:t>
            </a:r>
            <a:r>
              <a:rPr lang="en-US" altLang="ko-KR" sz="2800" dirty="0">
                <a:latin typeface="구름 산스 500" pitchFamily="2" charset="-127"/>
                <a:ea typeface="구름 산스 500" pitchFamily="2" charset="-127"/>
              </a:rPr>
              <a:t>·</a:t>
            </a:r>
            <a:r>
              <a:rPr lang="ko-KR" altLang="en-US" sz="2800" dirty="0">
                <a:latin typeface="구름 산스 500" pitchFamily="2" charset="-127"/>
                <a:ea typeface="구름 산스 500" pitchFamily="2" charset="-127"/>
              </a:rPr>
              <a:t>최소 권한 관리</a:t>
            </a:r>
            <a:r>
              <a:rPr lang="en-US" altLang="ko-KR" sz="2800" dirty="0">
                <a:latin typeface="구름 산스 500" pitchFamily="2" charset="-127"/>
                <a:ea typeface="구름 산스 500" pitchFamily="2" charset="-127"/>
              </a:rPr>
              <a:t>·</a:t>
            </a:r>
            <a:r>
              <a:rPr lang="ko-KR" altLang="en-US" sz="2800" dirty="0">
                <a:latin typeface="구름 산스 500" pitchFamily="2" charset="-127"/>
                <a:ea typeface="구름 산스 500" pitchFamily="2" charset="-127"/>
              </a:rPr>
              <a:t>요청 작업 모니터링 및 검증 체계 필요</a:t>
            </a:r>
            <a:endParaRPr lang="en-US" altLang="ko-KR" sz="2800" dirty="0">
              <a:latin typeface="구름 산스 500" pitchFamily="2" charset="-127"/>
              <a:ea typeface="구름 산스 500" pitchFamily="2" charset="-127"/>
            </a:endParaRPr>
          </a:p>
          <a:p>
            <a:pPr>
              <a:defRPr/>
            </a:pPr>
            <a:endParaRPr lang="en-US" altLang="ko-KR" dirty="0">
              <a:latin typeface="구름 산스 400" pitchFamily="2" charset="-127"/>
              <a:ea typeface="구름 산스 400" pitchFamily="2" charset="-127"/>
            </a:endParaRPr>
          </a:p>
          <a:p>
            <a:pPr>
              <a:defRPr/>
            </a:pPr>
            <a:r>
              <a:rPr lang="en-US" altLang="ko-KR" dirty="0">
                <a:latin typeface="구름 산스 400" pitchFamily="2" charset="-127"/>
                <a:ea typeface="구름 산스 400" pitchFamily="2" charset="-127"/>
              </a:rPr>
              <a:t>(</a:t>
            </a:r>
            <a:r>
              <a:rPr lang="ko-KR" altLang="en-US" dirty="0">
                <a:latin typeface="구름 산스 400" pitchFamily="2" charset="-127"/>
                <a:ea typeface="구름 산스 400" pitchFamily="2" charset="-127"/>
              </a:rPr>
              <a:t>우리가 생각한 방안</a:t>
            </a:r>
            <a:r>
              <a:rPr lang="en-US" altLang="ko-KR" dirty="0">
                <a:latin typeface="구름 산스 400" pitchFamily="2" charset="-127"/>
                <a:ea typeface="구름 산스 4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상호 주고받는 민감 정보 데이터 보호를 위해 암호화</a:t>
            </a:r>
            <a:endParaRPr lang="en-US" altLang="ko-KR" sz="2400" dirty="0">
              <a:latin typeface="구름 산스 400" pitchFamily="2" charset="-127"/>
              <a:ea typeface="구름 산스 400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악성 프롬프트 탐지 및 차단</a:t>
            </a:r>
            <a:endParaRPr lang="en-US" altLang="ko-KR" sz="2400" dirty="0">
              <a:latin typeface="구름 산스 400" pitchFamily="2" charset="-127"/>
              <a:ea typeface="구름 산스 400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  <a:defRPr/>
            </a:pPr>
            <a:r>
              <a:rPr lang="en-US" altLang="ko-KR" sz="2400" dirty="0">
                <a:latin typeface="구름 산스 400" pitchFamily="2" charset="-127"/>
                <a:ea typeface="구름 산스 400" pitchFamily="2" charset="-127"/>
              </a:rPr>
              <a:t>Role-Based Access Control (RBAC) </a:t>
            </a: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역할 기반 모델 접근 제어</a:t>
            </a:r>
            <a:endParaRPr lang="en-US" altLang="ko-KR" sz="2400" dirty="0">
              <a:latin typeface="구름 산스 400" pitchFamily="2" charset="-127"/>
              <a:ea typeface="구름 산스 400" pitchFamily="2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  <a:defRPr/>
            </a:pPr>
            <a:r>
              <a:rPr lang="en-US" altLang="ko-KR" sz="2400" dirty="0">
                <a:latin typeface="구름 산스 400" pitchFamily="2" charset="-127"/>
                <a:ea typeface="구름 산스 400" pitchFamily="2" charset="-127"/>
              </a:rPr>
              <a:t>AI </a:t>
            </a: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활용 이상 패턴 감지</a:t>
            </a:r>
            <a:endParaRPr lang="en-US" altLang="ko-KR" sz="2400" dirty="0">
              <a:latin typeface="구름 산스 400" pitchFamily="2" charset="-127"/>
              <a:ea typeface="구름 산스 400" pitchFamily="2" charset="-127"/>
            </a:endParaRPr>
          </a:p>
        </p:txBody>
      </p: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39ABC89F-71C2-28F9-D402-C2B3F052245D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47B0E347-DE78-DFBC-FD26-D9CED0BDF4BB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6B190DDC-6426-5146-C9A6-663D940C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0CC2D35-7F29-4D61-6647-7ED8945DE088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BB4D0B03-1303-D095-557A-DC878B314C1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AI Agent 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보안 대응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AC74EF5-3BEA-82F7-C799-1D7D158DF309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603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4F91E-7B99-5297-079F-B2B650F5C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폰트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1CE8BB-2805-4C7D-3F6B-C73C41465B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412" y="2851282"/>
            <a:ext cx="7107176" cy="21373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49260C-8CB8-A99C-769E-8CD59DEC2778}"/>
              </a:ext>
            </a:extLst>
          </p:cNvPr>
          <p:cNvSpPr txBox="1"/>
          <p:nvPr/>
        </p:nvSpPr>
        <p:spPr>
          <a:xfrm>
            <a:off x="1233801" y="2001471"/>
            <a:ext cx="9724397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(</a:t>
            </a: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금융보안원의 권고 사항</a:t>
            </a: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)</a:t>
            </a:r>
            <a:endParaRPr lang="en-US" altLang="ko-KR" sz="2800" dirty="0">
              <a:latin typeface="구름 산스 500" pitchFamily="2" charset="-127"/>
              <a:ea typeface="구름 산스 500" pitchFamily="2" charset="-127"/>
            </a:endParaRPr>
          </a:p>
          <a:p>
            <a:pPr>
              <a:defRPr/>
            </a:pPr>
            <a:r>
              <a:rPr lang="en-US" altLang="ko-KR" sz="2800" dirty="0">
                <a:latin typeface="구름 산스 500" pitchFamily="2" charset="-127"/>
                <a:ea typeface="구름 산스 500" pitchFamily="2" charset="-127"/>
              </a:rPr>
              <a:t>MCP </a:t>
            </a:r>
            <a:r>
              <a:rPr lang="ko-KR" altLang="en-US" sz="2800" dirty="0">
                <a:latin typeface="구름 산스 500" pitchFamily="2" charset="-127"/>
                <a:ea typeface="구름 산스 500" pitchFamily="2" charset="-127"/>
              </a:rPr>
              <a:t>기반 에이전트 구현 확산에 따라 신뢰할 수 있는 도구만 사용하도록 각별한 주의 필요</a:t>
            </a:r>
            <a:endParaRPr lang="en-US" altLang="ko-KR" sz="2800" dirty="0">
              <a:latin typeface="구름 산스 500" pitchFamily="2" charset="-127"/>
              <a:ea typeface="구름 산스 500" pitchFamily="2" charset="-127"/>
            </a:endParaRPr>
          </a:p>
          <a:p>
            <a:pPr>
              <a:defRPr/>
            </a:pPr>
            <a:endParaRPr lang="en-US" altLang="ko-KR" dirty="0">
              <a:latin typeface="구름 산스 400" pitchFamily="2" charset="-127"/>
              <a:ea typeface="구름 산스 400" pitchFamily="2" charset="-127"/>
            </a:endParaRPr>
          </a:p>
          <a:p>
            <a:pPr>
              <a:defRPr/>
            </a:pPr>
            <a:r>
              <a:rPr lang="en-US" altLang="ko-KR" dirty="0">
                <a:latin typeface="구름 산스 400" pitchFamily="2" charset="-127"/>
                <a:ea typeface="구름 산스 400" pitchFamily="2" charset="-127"/>
              </a:rPr>
              <a:t>(</a:t>
            </a:r>
            <a:r>
              <a:rPr lang="ko-KR" altLang="en-US" dirty="0">
                <a:latin typeface="구름 산스 400" pitchFamily="2" charset="-127"/>
                <a:ea typeface="구름 산스 400" pitchFamily="2" charset="-127"/>
              </a:rPr>
              <a:t>우리가 생각한 방안</a:t>
            </a:r>
            <a:r>
              <a:rPr lang="en-US" altLang="ko-KR" dirty="0">
                <a:latin typeface="구름 산스 400" pitchFamily="2" charset="-127"/>
                <a:ea typeface="구름 산스 4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도구 </a:t>
            </a:r>
            <a:r>
              <a:rPr lang="en-US" altLang="ko-KR" sz="2400" dirty="0">
                <a:latin typeface="구름 산스 400" pitchFamily="2" charset="-127"/>
                <a:ea typeface="구름 산스 400" pitchFamily="2" charset="-127"/>
              </a:rPr>
              <a:t>Tool </a:t>
            </a: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접근 범위 제한 </a:t>
            </a:r>
            <a:r>
              <a:rPr lang="en-US" altLang="ko-KR" sz="2400" dirty="0">
                <a:latin typeface="구름 산스 400" pitchFamily="2" charset="-127"/>
                <a:ea typeface="구름 산스 400" pitchFamily="2" charset="-127"/>
              </a:rPr>
              <a:t>(</a:t>
            </a:r>
            <a:r>
              <a:rPr lang="en-US" altLang="ko-KR" sz="2400" dirty="0" err="1">
                <a:latin typeface="구름 산스 400" pitchFamily="2" charset="-127"/>
                <a:ea typeface="구름 산스 400" pitchFamily="2" charset="-127"/>
              </a:rPr>
              <a:t>manifest.json</a:t>
            </a:r>
            <a:r>
              <a:rPr lang="en-US" altLang="ko-KR" sz="2400" dirty="0">
                <a:latin typeface="구름 산스 400" pitchFamily="2" charset="-127"/>
                <a:ea typeface="구름 산스 400" pitchFamily="2" charset="-127"/>
              </a:rPr>
              <a:t> </a:t>
            </a: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설정</a:t>
            </a:r>
            <a:r>
              <a:rPr lang="en-US" altLang="ko-KR" sz="2400" dirty="0">
                <a:latin typeface="구름 산스 400" pitchFamily="2" charset="-127"/>
                <a:ea typeface="구름 산스 4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Tx/>
              <a:buChar char="-"/>
              <a:defRPr/>
            </a:pP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민감 정보 전송 전 필터링으로 데이터 유출 방지 </a:t>
            </a:r>
            <a:r>
              <a:rPr lang="en-US" altLang="ko-KR" sz="2400" dirty="0">
                <a:latin typeface="구름 산스 400" pitchFamily="2" charset="-127"/>
                <a:ea typeface="구름 산스 400" pitchFamily="2" charset="-127"/>
              </a:rPr>
              <a:t>(DLP,  Data Loss Prevention)</a:t>
            </a:r>
          </a:p>
          <a:p>
            <a:pPr marL="457200" indent="-457200">
              <a:lnSpc>
                <a:spcPct val="150000"/>
              </a:lnSpc>
              <a:buFontTx/>
              <a:buChar char="-"/>
              <a:defRPr/>
            </a:pPr>
            <a:r>
              <a:rPr lang="en-US" altLang="ko-KR" sz="2400" dirty="0">
                <a:latin typeface="구름 산스 400" pitchFamily="2" charset="-127"/>
                <a:ea typeface="구름 산스 400" pitchFamily="2" charset="-127"/>
              </a:rPr>
              <a:t>MCP </a:t>
            </a:r>
            <a:r>
              <a:rPr lang="ko-KR" altLang="en-US" sz="2400" dirty="0">
                <a:latin typeface="구름 산스 400" pitchFamily="2" charset="-127"/>
                <a:ea typeface="구름 산스 400" pitchFamily="2" charset="-127"/>
              </a:rPr>
              <a:t>상호 작용에 대한 감시 추적</a:t>
            </a:r>
            <a:endParaRPr lang="en-US" altLang="ko-KR" sz="2400" dirty="0">
              <a:latin typeface="구름 산스 400" pitchFamily="2" charset="-127"/>
              <a:ea typeface="구름 산스 400" pitchFamily="2" charset="-127"/>
            </a:endParaRPr>
          </a:p>
        </p:txBody>
      </p: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9244B7D8-B419-5E32-5875-946B4C45961D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E8674DF1-7074-1A2B-79EB-74FC8AFCF77A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20C1CBC7-9F60-6CA8-8F7D-7EDDEB86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6244B8-A353-1627-28CB-E422E7B718FF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18EEB8DB-F12D-BDF4-BD6E-39B714F989AC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MCP 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보안 대응 방안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17E5BE3-C6CD-E183-8A63-E24D21D7B611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994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8D258-A8F9-AB1D-0B16-11ADF5D2A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4C98E-97DF-811A-12D0-E400DA33DC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61" y="1158097"/>
            <a:ext cx="6830785" cy="1036605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altLang="ko-KR" sz="6900">
                <a:solidFill>
                  <a:schemeClr val="lt1"/>
                </a:solidFill>
              </a:rPr>
              <a:t>1. </a:t>
            </a:r>
            <a:r>
              <a:rPr lang="ko-KR" altLang="en-US" sz="6900">
                <a:solidFill>
                  <a:schemeClr val="lt1"/>
                </a:solidFill>
              </a:rPr>
              <a:t>주제 선정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4C8430-EDF4-E8FD-1791-D91FFD17AA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0" y="0"/>
            <a:ext cx="12192000" cy="974272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38E9636-D4B9-9718-C36F-144D09630D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0691" y="-1"/>
            <a:ext cx="12372691" cy="7011422"/>
          </a:xfrm>
          <a:prstGeom prst="rect">
            <a:avLst/>
          </a:prstGeom>
          <a:solidFill>
            <a:srgbClr val="0D1EBB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rgbClr val="0D1EBB"/>
              </a:solidFill>
            </a:endParaRPr>
          </a:p>
        </p:txBody>
      </p:sp>
      <p:pic>
        <p:nvPicPr>
          <p:cNvPr id="13" name="그림 12" descr="실내, 사무실 건물, 의류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242FFCE-44BD-E997-9A23-476C91CB61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-180692" y="-1"/>
            <a:ext cx="12372692" cy="7141030"/>
          </a:xfrm>
          <a:prstGeom prst="rect">
            <a:avLst/>
          </a:prstGeom>
        </p:spPr>
      </p:pic>
      <p:pic>
        <p:nvPicPr>
          <p:cNvPr id="20" name="그림 19" descr="&#10;">
            <a:extLst>
              <a:ext uri="{FF2B5EF4-FFF2-40B4-BE49-F238E27FC236}">
                <a16:creationId xmlns:a16="http://schemas.microsoft.com/office/drawing/2014/main" id="{83957C29-6BA2-D9CE-AC2F-6B71EB66D68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3260807"/>
            <a:ext cx="12192000" cy="3934438"/>
          </a:xfrm>
          <a:prstGeom prst="rect">
            <a:avLst/>
          </a:prstGeom>
        </p:spPr>
      </p:pic>
      <p:pic>
        <p:nvPicPr>
          <p:cNvPr id="21" name="그림 20" descr="&#10;">
            <a:extLst>
              <a:ext uri="{FF2B5EF4-FFF2-40B4-BE49-F238E27FC236}">
                <a16:creationId xmlns:a16="http://schemas.microsoft.com/office/drawing/2014/main" id="{0031D2D2-F3A6-666B-EBAD-31BAB9BB12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9721" y="-217766"/>
            <a:ext cx="12192000" cy="393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421E7D-A495-E730-DD13-CD35C325D08F}"/>
              </a:ext>
            </a:extLst>
          </p:cNvPr>
          <p:cNvSpPr txBox="1"/>
          <p:nvPr/>
        </p:nvSpPr>
        <p:spPr>
          <a:xfrm>
            <a:off x="3824556" y="2828836"/>
            <a:ext cx="454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６</a:t>
            </a:r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결론</a:t>
            </a:r>
            <a:endParaRPr lang="ko-KR" altLang="en-US" sz="7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589670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5A473-AD1C-9940-8EAD-82E0DB781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3993E92F-7DF4-0804-1F78-7EE79F5F4573}"/>
              </a:ext>
            </a:extLst>
          </p:cNvPr>
          <p:cNvSpPr/>
          <p:nvPr/>
        </p:nvSpPr>
        <p:spPr>
          <a:xfrm>
            <a:off x="5568831" y="-3993889"/>
            <a:ext cx="8842166" cy="8471739"/>
          </a:xfrm>
          <a:prstGeom prst="donut">
            <a:avLst>
              <a:gd name="adj" fmla="val 15801"/>
            </a:avLst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CA591-0DC6-CCEF-5C02-067B85775198}"/>
              </a:ext>
            </a:extLst>
          </p:cNvPr>
          <p:cNvSpPr txBox="1"/>
          <p:nvPr/>
        </p:nvSpPr>
        <p:spPr>
          <a:xfrm>
            <a:off x="831903" y="768908"/>
            <a:ext cx="5922683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300" b="1" dirty="0">
                <a:solidFill>
                  <a:srgbClr val="0D1EB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AI Agent</a:t>
            </a:r>
            <a:endParaRPr lang="ko-KR" altLang="en-US" sz="11300" b="1" dirty="0">
              <a:solidFill>
                <a:srgbClr val="0D1EBB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09D411-B277-4710-510F-425CEAD17911}"/>
              </a:ext>
            </a:extLst>
          </p:cNvPr>
          <p:cNvSpPr txBox="1"/>
          <p:nvPr/>
        </p:nvSpPr>
        <p:spPr>
          <a:xfrm>
            <a:off x="7654760" y="829906"/>
            <a:ext cx="3426011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b="1" dirty="0">
                <a:solidFill>
                  <a:srgbClr val="0D1EB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MCP</a:t>
            </a:r>
            <a:endParaRPr lang="ko-KR" altLang="en-US" sz="11500" dirty="0">
              <a:solidFill>
                <a:srgbClr val="0D1EBB"/>
              </a:solidFill>
            </a:endParaRPr>
          </a:p>
        </p:txBody>
      </p:sp>
      <p:pic>
        <p:nvPicPr>
          <p:cNvPr id="1026" name="Picture 2" descr="보안_해킹_아이콘_020 썸네일">
            <a:extLst>
              <a:ext uri="{FF2B5EF4-FFF2-40B4-BE49-F238E27FC236}">
                <a16:creationId xmlns:a16="http://schemas.microsoft.com/office/drawing/2014/main" id="{0AD5D0F4-5A10-72B6-821C-F4E290DE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98" b="89982" l="10000" r="90000">
                        <a14:foregroundMark x1="49018" y1="56667" x2="49018" y2="56667"/>
                        <a14:foregroundMark x1="50357" y1="57302" x2="48661" y2="57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57" t="11393" r="28499" b="11165"/>
          <a:stretch>
            <a:fillRect/>
          </a:stretch>
        </p:blipFill>
        <p:spPr bwMode="auto">
          <a:xfrm>
            <a:off x="4537241" y="2439913"/>
            <a:ext cx="3426011" cy="34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AE044177-2AA0-FD5A-57C0-700AE57DE197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8658D8B-4FCA-5D92-74CA-2AD318FC6299}"/>
              </a:ext>
            </a:extLst>
          </p:cNvPr>
          <p:cNvSpPr/>
          <p:nvPr/>
        </p:nvSpPr>
        <p:spPr>
          <a:xfrm>
            <a:off x="1723955" y="5239372"/>
            <a:ext cx="2947751" cy="2680664"/>
          </a:xfrm>
          <a:prstGeom prst="ellipse">
            <a:avLst/>
          </a:prstGeom>
          <a:noFill/>
          <a:ln w="635000">
            <a:solidFill>
              <a:srgbClr val="BED8F1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213B62-DB95-D882-13D6-CBBFDFB80BBD}"/>
              </a:ext>
            </a:extLst>
          </p:cNvPr>
          <p:cNvSpPr/>
          <p:nvPr/>
        </p:nvSpPr>
        <p:spPr>
          <a:xfrm>
            <a:off x="737134" y="3014504"/>
            <a:ext cx="1412449" cy="1438532"/>
          </a:xfrm>
          <a:prstGeom prst="roundRect">
            <a:avLst/>
          </a:prstGeom>
          <a:solidFill>
            <a:srgbClr val="BED8F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9C898CD-4FD6-F3DD-F3EC-C1357AD8DA3E}"/>
              </a:ext>
            </a:extLst>
          </p:cNvPr>
          <p:cNvSpPr/>
          <p:nvPr/>
        </p:nvSpPr>
        <p:spPr>
          <a:xfrm>
            <a:off x="1844871" y="2691954"/>
            <a:ext cx="849266" cy="849266"/>
          </a:xfrm>
          <a:prstGeom prst="ellipse">
            <a:avLst/>
          </a:prstGeom>
          <a:noFill/>
          <a:ln w="127000">
            <a:solidFill>
              <a:srgbClr val="3292FF">
                <a:alpha val="4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D8E95C8-0F25-EDA3-7FE1-7851613B06EA}"/>
              </a:ext>
            </a:extLst>
          </p:cNvPr>
          <p:cNvSpPr/>
          <p:nvPr/>
        </p:nvSpPr>
        <p:spPr>
          <a:xfrm>
            <a:off x="9693951" y="5674529"/>
            <a:ext cx="437020" cy="437020"/>
          </a:xfrm>
          <a:prstGeom prst="roundRect">
            <a:avLst/>
          </a:prstGeom>
          <a:noFill/>
          <a:ln w="101600">
            <a:solidFill>
              <a:srgbClr val="3292FF">
                <a:alpha val="3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5720D-8A2A-556D-5D8B-67534889535B}"/>
              </a:ext>
            </a:extLst>
          </p:cNvPr>
          <p:cNvSpPr txBox="1"/>
          <p:nvPr/>
        </p:nvSpPr>
        <p:spPr>
          <a:xfrm>
            <a:off x="4152275" y="5883064"/>
            <a:ext cx="41360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고객 경험을 향상하는 도구</a:t>
            </a:r>
          </a:p>
        </p:txBody>
      </p:sp>
    </p:spTree>
    <p:extLst>
      <p:ext uri="{BB962C8B-B14F-4D97-AF65-F5344CB8AC3E}">
        <p14:creationId xmlns:p14="http://schemas.microsoft.com/office/powerpoint/2010/main" val="2221533942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4FD13B5-7F1B-5E2A-1CA5-489118B9C8CC}"/>
              </a:ext>
            </a:extLst>
          </p:cNvPr>
          <p:cNvSpPr/>
          <p:nvPr/>
        </p:nvSpPr>
        <p:spPr>
          <a:xfrm>
            <a:off x="3685725" y="2828836"/>
            <a:ext cx="482055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구름 산스 500" pitchFamily="2" charset="-127"/>
                <a:ea typeface="구름 산스 500" pitchFamily="2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5673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739A7-CF0A-DC35-072E-90AFB4FBF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mart assistant - Free communications icons">
            <a:extLst>
              <a:ext uri="{FF2B5EF4-FFF2-40B4-BE49-F238E27FC236}">
                <a16:creationId xmlns:a16="http://schemas.microsoft.com/office/drawing/2014/main" id="{60B5983C-9AF8-3D04-911B-E09F8CDB9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42267"/>
            <a:ext cx="5926897" cy="59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E12BA6-0831-B155-168F-107E74800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C1285E0-2249-0135-229C-0795A3A35DDD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7B26D97-0E29-8AF7-22B9-5B5892B935C6}"/>
              </a:ext>
            </a:extLst>
          </p:cNvPr>
          <p:cNvSpPr/>
          <p:nvPr/>
        </p:nvSpPr>
        <p:spPr>
          <a:xfrm>
            <a:off x="5996940" y="1337972"/>
            <a:ext cx="515150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이번 주 미팅 요약 정리해서 팀에 메일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30903E8-6045-6B6A-6D66-636B010DB666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D9EAF72-555B-569C-A36D-EB64080FE532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D12842C-61A7-E84E-22C0-10CACE234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650BD83-FDF6-C23B-676F-2171567D9DC7}"/>
              </a:ext>
            </a:extLst>
          </p:cNvPr>
          <p:cNvSpPr/>
          <p:nvPr/>
        </p:nvSpPr>
        <p:spPr>
          <a:xfrm>
            <a:off x="1060057" y="2059590"/>
            <a:ext cx="4822583" cy="104552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캘린더 확인 → 이번 주 미팅 일정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관련 이메일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스레드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노트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25217F7-4BBA-3FF0-7387-2351C311F74D}"/>
              </a:ext>
            </a:extLst>
          </p:cNvPr>
          <p:cNvSpPr/>
          <p:nvPr/>
        </p:nvSpPr>
        <p:spPr>
          <a:xfrm>
            <a:off x="1060057" y="3282778"/>
            <a:ext cx="3790239" cy="2097130"/>
          </a:xfrm>
          <a:prstGeom prst="roundRect">
            <a:avLst>
              <a:gd name="adj" fmla="val 109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다음은 이번 주 미팅 목록입니다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요약해 드릴까요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B381C2C-61FE-C07D-AADF-34025BA3A7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75152"/>
              </p:ext>
            </p:extLst>
          </p:nvPr>
        </p:nvGraphicFramePr>
        <p:xfrm>
          <a:off x="1466706" y="4331343"/>
          <a:ext cx="2976940" cy="83411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88470">
                  <a:extLst>
                    <a:ext uri="{9D8B030D-6E8A-4147-A177-3AD203B41FA5}">
                      <a16:colId xmlns:a16="http://schemas.microsoft.com/office/drawing/2014/main" val="19099479"/>
                    </a:ext>
                  </a:extLst>
                </a:gridCol>
                <a:gridCol w="1488470">
                  <a:extLst>
                    <a:ext uri="{9D8B030D-6E8A-4147-A177-3AD203B41FA5}">
                      <a16:colId xmlns:a16="http://schemas.microsoft.com/office/drawing/2014/main" val="1627189178"/>
                    </a:ext>
                  </a:extLst>
                </a:gridCol>
              </a:tblGrid>
              <a:tr h="433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수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679025"/>
                  </a:ext>
                </a:extLst>
              </a:tr>
              <a:tr h="40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859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52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C1485-0E02-8314-8BCD-4491E1956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Smart assistant - Free communications icons">
            <a:extLst>
              <a:ext uri="{FF2B5EF4-FFF2-40B4-BE49-F238E27FC236}">
                <a16:creationId xmlns:a16="http://schemas.microsoft.com/office/drawing/2014/main" id="{41D1BC06-65BD-4DF3-2937-40E587DEA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42267"/>
            <a:ext cx="5926897" cy="59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D5F1B3-D7E0-9E6A-6998-B26D4CBF7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6AEFE0A-F49B-68C3-DCF9-DDD9F6CF71CA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7EF7DCA-9B01-1CCC-AFFC-00DD1F5E7175}"/>
              </a:ext>
            </a:extLst>
          </p:cNvPr>
          <p:cNvSpPr/>
          <p:nvPr/>
        </p:nvSpPr>
        <p:spPr>
          <a:xfrm>
            <a:off x="5996940" y="597608"/>
            <a:ext cx="515150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이번 주 미팅 요약 정리해서 팀에 메일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69B7293-5113-B2D4-15D9-1C0F404133E8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0F09C15-B3EC-F283-F0BF-570C74DFBC4E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10E4C18-168B-BF33-A064-2363CDBF0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6F9210C-1957-31C5-48CE-B756CEBB5250}"/>
              </a:ext>
            </a:extLst>
          </p:cNvPr>
          <p:cNvSpPr/>
          <p:nvPr/>
        </p:nvSpPr>
        <p:spPr>
          <a:xfrm>
            <a:off x="1060057" y="1319226"/>
            <a:ext cx="4822583" cy="104552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캘린더 확인 → 이번 주 미팅 일정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관련 이메일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스레드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노트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81D5451-3ED9-6FB3-8568-D26B6760DBAA}"/>
              </a:ext>
            </a:extLst>
          </p:cNvPr>
          <p:cNvSpPr/>
          <p:nvPr/>
        </p:nvSpPr>
        <p:spPr>
          <a:xfrm>
            <a:off x="9621078" y="4688770"/>
            <a:ext cx="1527367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그래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4A1E12-7D2B-567A-623F-29CC3AC0EF10}"/>
              </a:ext>
            </a:extLst>
          </p:cNvPr>
          <p:cNvSpPr/>
          <p:nvPr/>
        </p:nvSpPr>
        <p:spPr>
          <a:xfrm>
            <a:off x="1060057" y="2541666"/>
            <a:ext cx="3790239" cy="2097130"/>
          </a:xfrm>
          <a:prstGeom prst="roundRect">
            <a:avLst>
              <a:gd name="adj" fmla="val 109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다음은 이번 주 미팅 목록입니다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요약해 드릴까요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CE4D8BA-A0C8-A6DE-6A26-BF3DFC4DB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090364"/>
              </p:ext>
            </p:extLst>
          </p:nvPr>
        </p:nvGraphicFramePr>
        <p:xfrm>
          <a:off x="1466706" y="3590231"/>
          <a:ext cx="2976940" cy="83411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88470">
                  <a:extLst>
                    <a:ext uri="{9D8B030D-6E8A-4147-A177-3AD203B41FA5}">
                      <a16:colId xmlns:a16="http://schemas.microsoft.com/office/drawing/2014/main" val="19099479"/>
                    </a:ext>
                  </a:extLst>
                </a:gridCol>
                <a:gridCol w="1488470">
                  <a:extLst>
                    <a:ext uri="{9D8B030D-6E8A-4147-A177-3AD203B41FA5}">
                      <a16:colId xmlns:a16="http://schemas.microsoft.com/office/drawing/2014/main" val="1627189178"/>
                    </a:ext>
                  </a:extLst>
                </a:gridCol>
              </a:tblGrid>
              <a:tr h="433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수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679025"/>
                  </a:ext>
                </a:extLst>
              </a:tr>
              <a:tr h="40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859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14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73E65-E03F-42A5-78D4-51A3D7AF3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mart assistant - Free communications icons">
            <a:extLst>
              <a:ext uri="{FF2B5EF4-FFF2-40B4-BE49-F238E27FC236}">
                <a16:creationId xmlns:a16="http://schemas.microsoft.com/office/drawing/2014/main" id="{2B47EB8D-3ABC-BD35-3805-A8C3CF68B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42267"/>
            <a:ext cx="5926897" cy="59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9FA00BB-54DF-4B2E-9223-057312146ACF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6ED19F2-7470-88F2-EEE7-CBB27E485793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0E3A40CF-5BFC-D0B1-9304-6C09012E9BDF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A692155-DA6B-20AB-8FC7-5EC74F123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8253440-8286-BBC9-EF48-16B899EDBC3C}"/>
              </a:ext>
            </a:extLst>
          </p:cNvPr>
          <p:cNvSpPr/>
          <p:nvPr/>
        </p:nvSpPr>
        <p:spPr>
          <a:xfrm>
            <a:off x="1060057" y="3326154"/>
            <a:ext cx="2882023" cy="205375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두 회의 내용을 요약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571DEAF-BCC5-89B2-17BE-39C57DE6503E}"/>
              </a:ext>
            </a:extLst>
          </p:cNvPr>
          <p:cNvSpPr/>
          <p:nvPr/>
        </p:nvSpPr>
        <p:spPr>
          <a:xfrm>
            <a:off x="1286948" y="3952044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월요일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607F647-C628-E144-96BF-4D1566A7455C}"/>
              </a:ext>
            </a:extLst>
          </p:cNvPr>
          <p:cNvSpPr/>
          <p:nvPr/>
        </p:nvSpPr>
        <p:spPr>
          <a:xfrm>
            <a:off x="2624652" y="3952044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수요일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C4CD648-BAE3-F5F5-E7F7-525F27EF7B3C}"/>
              </a:ext>
            </a:extLst>
          </p:cNvPr>
          <p:cNvSpPr/>
          <p:nvPr/>
        </p:nvSpPr>
        <p:spPr>
          <a:xfrm>
            <a:off x="5996940" y="-1483710"/>
            <a:ext cx="515150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이번 주 미팅 요약 정리해서 팀에 메일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7CC639C-B595-7376-CCCC-F439D58A861D}"/>
              </a:ext>
            </a:extLst>
          </p:cNvPr>
          <p:cNvSpPr/>
          <p:nvPr/>
        </p:nvSpPr>
        <p:spPr>
          <a:xfrm>
            <a:off x="1060057" y="-762092"/>
            <a:ext cx="4822583" cy="104552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캘린더 확인 → 이번 주 미팅 일정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관련 이메일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스레드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노트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1BB6359-05B3-CCBA-769D-7E4AF9358B98}"/>
              </a:ext>
            </a:extLst>
          </p:cNvPr>
          <p:cNvSpPr/>
          <p:nvPr/>
        </p:nvSpPr>
        <p:spPr>
          <a:xfrm>
            <a:off x="1060057" y="437659"/>
            <a:ext cx="3790239" cy="2097130"/>
          </a:xfrm>
          <a:prstGeom prst="roundRect">
            <a:avLst>
              <a:gd name="adj" fmla="val 109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다음은 이번 주 미팅 목록입니다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요약해 드릴까요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2BC365-2B12-994A-C8C0-EAC2FCA6F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351848"/>
              </p:ext>
            </p:extLst>
          </p:nvPr>
        </p:nvGraphicFramePr>
        <p:xfrm>
          <a:off x="1466706" y="1486224"/>
          <a:ext cx="2976940" cy="83411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88470">
                  <a:extLst>
                    <a:ext uri="{9D8B030D-6E8A-4147-A177-3AD203B41FA5}">
                      <a16:colId xmlns:a16="http://schemas.microsoft.com/office/drawing/2014/main" val="19099479"/>
                    </a:ext>
                  </a:extLst>
                </a:gridCol>
                <a:gridCol w="1488470">
                  <a:extLst>
                    <a:ext uri="{9D8B030D-6E8A-4147-A177-3AD203B41FA5}">
                      <a16:colId xmlns:a16="http://schemas.microsoft.com/office/drawing/2014/main" val="1627189178"/>
                    </a:ext>
                  </a:extLst>
                </a:gridCol>
              </a:tblGrid>
              <a:tr h="433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수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679025"/>
                  </a:ext>
                </a:extLst>
              </a:tr>
              <a:tr h="40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859734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549ED97-5436-119D-F881-6F669EA5A8A3}"/>
              </a:ext>
            </a:extLst>
          </p:cNvPr>
          <p:cNvSpPr/>
          <p:nvPr/>
        </p:nvSpPr>
        <p:spPr>
          <a:xfrm>
            <a:off x="9621078" y="2581185"/>
            <a:ext cx="1527367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그래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pic>
        <p:nvPicPr>
          <p:cNvPr id="18" name="그림 17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097341-F5A8-282E-037C-85D0E6631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31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58B32-9FE6-AA22-DD1A-D38F51AE9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Smart assistant - Free communications icons">
            <a:extLst>
              <a:ext uri="{FF2B5EF4-FFF2-40B4-BE49-F238E27FC236}">
                <a16:creationId xmlns:a16="http://schemas.microsoft.com/office/drawing/2014/main" id="{21A04F5E-585A-DB9F-4D30-E0500D541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42267"/>
            <a:ext cx="5926897" cy="59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11D3FB1-3A17-A1C3-F01F-B94655D3706D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5680DC-F3F9-3952-D2F7-7B06606F0E8C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410CFE-2928-A5E1-BEDB-732B36D8EB37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CBC5431-59AA-3528-0984-5D92D0975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E8EC8F0-5AD6-DA80-884F-A36A4C2562BC}"/>
              </a:ext>
            </a:extLst>
          </p:cNvPr>
          <p:cNvSpPr/>
          <p:nvPr/>
        </p:nvSpPr>
        <p:spPr>
          <a:xfrm>
            <a:off x="1060057" y="2562288"/>
            <a:ext cx="2882023" cy="205375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두 회의 내용을 요약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37F96F-2CAA-1A2A-3375-71233EF64A4F}"/>
              </a:ext>
            </a:extLst>
          </p:cNvPr>
          <p:cNvSpPr/>
          <p:nvPr/>
        </p:nvSpPr>
        <p:spPr>
          <a:xfrm>
            <a:off x="1286948" y="3188178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월요일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E486CA0-057B-9CE9-986D-A867CEC9ADF1}"/>
              </a:ext>
            </a:extLst>
          </p:cNvPr>
          <p:cNvSpPr/>
          <p:nvPr/>
        </p:nvSpPr>
        <p:spPr>
          <a:xfrm>
            <a:off x="2624652" y="3188178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수요일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89BA764-C0C9-64DB-216D-AAD7335550B4}"/>
              </a:ext>
            </a:extLst>
          </p:cNvPr>
          <p:cNvSpPr/>
          <p:nvPr/>
        </p:nvSpPr>
        <p:spPr>
          <a:xfrm>
            <a:off x="1060057" y="4806205"/>
            <a:ext cx="346114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 요약을 메일에 첨부할까요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415FCD-39A9-B2E0-BC56-9CA5D7744ADE}"/>
              </a:ext>
            </a:extLst>
          </p:cNvPr>
          <p:cNvSpPr/>
          <p:nvPr/>
        </p:nvSpPr>
        <p:spPr>
          <a:xfrm>
            <a:off x="9621078" y="1820149"/>
            <a:ext cx="1527367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그래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EC4CFEB-0B5A-3356-7A33-A58EDFB9D4AC}"/>
              </a:ext>
            </a:extLst>
          </p:cNvPr>
          <p:cNvSpPr/>
          <p:nvPr/>
        </p:nvSpPr>
        <p:spPr>
          <a:xfrm>
            <a:off x="1060057" y="-320902"/>
            <a:ext cx="3790239" cy="2097130"/>
          </a:xfrm>
          <a:prstGeom prst="roundRect">
            <a:avLst>
              <a:gd name="adj" fmla="val 109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다음은 이번 주 미팅 목록입니다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요약해 드릴까요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22365FE-37E6-925B-90B1-9E8C6BC70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92822"/>
              </p:ext>
            </p:extLst>
          </p:nvPr>
        </p:nvGraphicFramePr>
        <p:xfrm>
          <a:off x="1466706" y="727663"/>
          <a:ext cx="2976940" cy="83411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88470">
                  <a:extLst>
                    <a:ext uri="{9D8B030D-6E8A-4147-A177-3AD203B41FA5}">
                      <a16:colId xmlns:a16="http://schemas.microsoft.com/office/drawing/2014/main" val="19099479"/>
                    </a:ext>
                  </a:extLst>
                </a:gridCol>
                <a:gridCol w="1488470">
                  <a:extLst>
                    <a:ext uri="{9D8B030D-6E8A-4147-A177-3AD203B41FA5}">
                      <a16:colId xmlns:a16="http://schemas.microsoft.com/office/drawing/2014/main" val="1627189178"/>
                    </a:ext>
                  </a:extLst>
                </a:gridCol>
              </a:tblGrid>
              <a:tr h="433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수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679025"/>
                  </a:ext>
                </a:extLst>
              </a:tr>
              <a:tr h="40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859734"/>
                  </a:ext>
                </a:extLst>
              </a:tr>
            </a:tbl>
          </a:graphicData>
        </a:graphic>
      </p:graphicFrame>
      <p:pic>
        <p:nvPicPr>
          <p:cNvPr id="16" name="그림 15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8A9C45-AB61-62A6-7CA9-B6BC12EFE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83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7A6D74-8BBB-4F31-D2BA-39E082ABA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Smart assistant - Free communications icons">
            <a:extLst>
              <a:ext uri="{FF2B5EF4-FFF2-40B4-BE49-F238E27FC236}">
                <a16:creationId xmlns:a16="http://schemas.microsoft.com/office/drawing/2014/main" id="{8E442127-2A4C-79E0-DE0F-F094812C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42267"/>
            <a:ext cx="5926897" cy="59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98DB9-8F6A-165A-680A-36CC784F41D8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344AF9-1A51-B067-89C0-180C71523C1B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C7E1235-89A0-EB6A-FC16-0DF12F1485FC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3778C9D-510F-A704-762F-4D5E3CBE6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90344BB-1D9B-71F5-D92D-ACA1B8A688E0}"/>
              </a:ext>
            </a:extLst>
          </p:cNvPr>
          <p:cNvSpPr/>
          <p:nvPr/>
        </p:nvSpPr>
        <p:spPr>
          <a:xfrm>
            <a:off x="1060057" y="1816026"/>
            <a:ext cx="2882023" cy="205375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두 회의 내용을 요약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3BCFBBA-46B1-23F8-42B1-88AA2113EE75}"/>
              </a:ext>
            </a:extLst>
          </p:cNvPr>
          <p:cNvSpPr/>
          <p:nvPr/>
        </p:nvSpPr>
        <p:spPr>
          <a:xfrm>
            <a:off x="1286948" y="2441916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월요일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894754F-6B55-4CA5-CED6-02976CFC8361}"/>
              </a:ext>
            </a:extLst>
          </p:cNvPr>
          <p:cNvSpPr/>
          <p:nvPr/>
        </p:nvSpPr>
        <p:spPr>
          <a:xfrm>
            <a:off x="2624652" y="2441916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수요일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D65105-F3CC-C329-4061-FDC58B0A0C01}"/>
              </a:ext>
            </a:extLst>
          </p:cNvPr>
          <p:cNvSpPr/>
          <p:nvPr/>
        </p:nvSpPr>
        <p:spPr>
          <a:xfrm>
            <a:off x="1060057" y="4059943"/>
            <a:ext cx="346114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 요약을 메일에 첨부할까요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654C4F-342C-7E14-B7EB-F38E2031795A}"/>
              </a:ext>
            </a:extLst>
          </p:cNvPr>
          <p:cNvSpPr/>
          <p:nvPr/>
        </p:nvSpPr>
        <p:spPr>
          <a:xfrm>
            <a:off x="7876310" y="4682872"/>
            <a:ext cx="3272136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우리팀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 전체에게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68404C0-3AA7-D2DC-817D-97E11F0D52A6}"/>
              </a:ext>
            </a:extLst>
          </p:cNvPr>
          <p:cNvSpPr/>
          <p:nvPr/>
        </p:nvSpPr>
        <p:spPr>
          <a:xfrm>
            <a:off x="1060057" y="-1073217"/>
            <a:ext cx="3790239" cy="2097130"/>
          </a:xfrm>
          <a:prstGeom prst="roundRect">
            <a:avLst>
              <a:gd name="adj" fmla="val 109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다음은 이번 주 미팅 목록입니다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요약해 드릴까요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C1A7BDC-ADB8-DA15-E82A-63F3A16177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500016"/>
              </p:ext>
            </p:extLst>
          </p:nvPr>
        </p:nvGraphicFramePr>
        <p:xfrm>
          <a:off x="1466706" y="-24652"/>
          <a:ext cx="2976940" cy="83411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88470">
                  <a:extLst>
                    <a:ext uri="{9D8B030D-6E8A-4147-A177-3AD203B41FA5}">
                      <a16:colId xmlns:a16="http://schemas.microsoft.com/office/drawing/2014/main" val="19099479"/>
                    </a:ext>
                  </a:extLst>
                </a:gridCol>
                <a:gridCol w="1488470">
                  <a:extLst>
                    <a:ext uri="{9D8B030D-6E8A-4147-A177-3AD203B41FA5}">
                      <a16:colId xmlns:a16="http://schemas.microsoft.com/office/drawing/2014/main" val="1627189178"/>
                    </a:ext>
                  </a:extLst>
                </a:gridCol>
              </a:tblGrid>
              <a:tr h="433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수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679025"/>
                  </a:ext>
                </a:extLst>
              </a:tr>
              <a:tr h="40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859734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16C3651-BBDB-2F58-1594-080BA90DC1A7}"/>
              </a:ext>
            </a:extLst>
          </p:cNvPr>
          <p:cNvSpPr/>
          <p:nvPr/>
        </p:nvSpPr>
        <p:spPr>
          <a:xfrm>
            <a:off x="9621078" y="1073887"/>
            <a:ext cx="1527367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그래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pic>
        <p:nvPicPr>
          <p:cNvPr id="16" name="그림 15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C0FADA-B595-6EF7-E6AA-A6183CE1E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1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5DBEB-11FF-4163-75B8-35C5536E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Smart assistant - Free communications icons">
            <a:extLst>
              <a:ext uri="{FF2B5EF4-FFF2-40B4-BE49-F238E27FC236}">
                <a16:creationId xmlns:a16="http://schemas.microsoft.com/office/drawing/2014/main" id="{355D48AC-69CE-AF46-ADCF-BFD95B11E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42267"/>
            <a:ext cx="5926897" cy="59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C71E50C-B8A5-B76E-613A-85DD0B3078A1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DFDAF4A-282C-CF5B-3611-B712719DE6B6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9844778-86FF-D291-06D2-C55EA9B963B1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9B39374-38D1-F92E-4F64-E6683E41B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23A5A40-B025-1BFF-E411-F5E9B4EA316B}"/>
              </a:ext>
            </a:extLst>
          </p:cNvPr>
          <p:cNvSpPr/>
          <p:nvPr/>
        </p:nvSpPr>
        <p:spPr>
          <a:xfrm>
            <a:off x="1060057" y="777755"/>
            <a:ext cx="2882023" cy="205375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두 회의 내용을 요약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82B9BE2-6620-6FEC-7D73-9D3FBE9F8370}"/>
              </a:ext>
            </a:extLst>
          </p:cNvPr>
          <p:cNvSpPr/>
          <p:nvPr/>
        </p:nvSpPr>
        <p:spPr>
          <a:xfrm>
            <a:off x="1286948" y="1403645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월요일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94D14D7-0AFF-EA3B-A0B1-6E41035B6486}"/>
              </a:ext>
            </a:extLst>
          </p:cNvPr>
          <p:cNvSpPr/>
          <p:nvPr/>
        </p:nvSpPr>
        <p:spPr>
          <a:xfrm>
            <a:off x="2624652" y="1403645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수요일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E3E9B6-9670-FE2D-3FD9-CA10C25C6874}"/>
              </a:ext>
            </a:extLst>
          </p:cNvPr>
          <p:cNvSpPr/>
          <p:nvPr/>
        </p:nvSpPr>
        <p:spPr>
          <a:xfrm>
            <a:off x="1060057" y="3021672"/>
            <a:ext cx="346114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 요약을 메일에 첨부할까요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5575A8C-0A36-80E4-2157-BEF76BC4EE78}"/>
              </a:ext>
            </a:extLst>
          </p:cNvPr>
          <p:cNvSpPr/>
          <p:nvPr/>
        </p:nvSpPr>
        <p:spPr>
          <a:xfrm>
            <a:off x="7876310" y="3644601"/>
            <a:ext cx="3272136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우리팀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 전체에게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9D70E1E-C191-B086-D5A2-438AF3CEE1DC}"/>
              </a:ext>
            </a:extLst>
          </p:cNvPr>
          <p:cNvSpPr/>
          <p:nvPr/>
        </p:nvSpPr>
        <p:spPr>
          <a:xfrm>
            <a:off x="1060057" y="4384965"/>
            <a:ext cx="3461143" cy="98872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이메일 클라이언트 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팀원 이메일 목록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E657B00-408C-F9EC-0C74-307996B62319}"/>
              </a:ext>
            </a:extLst>
          </p:cNvPr>
          <p:cNvSpPr/>
          <p:nvPr/>
        </p:nvSpPr>
        <p:spPr>
          <a:xfrm>
            <a:off x="9621078" y="35616"/>
            <a:ext cx="1527367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그래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048EC47-BCB9-796E-276B-7541F2FD3329}"/>
              </a:ext>
            </a:extLst>
          </p:cNvPr>
          <p:cNvSpPr/>
          <p:nvPr/>
        </p:nvSpPr>
        <p:spPr>
          <a:xfrm>
            <a:off x="1060057" y="-1901817"/>
            <a:ext cx="3790239" cy="2097130"/>
          </a:xfrm>
          <a:prstGeom prst="roundRect">
            <a:avLst>
              <a:gd name="adj" fmla="val 109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다음은 이번 주 미팅 목록입니다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요약해 드릴까요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64F1997-F4F9-1C85-09F9-E202F6C41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568169"/>
              </p:ext>
            </p:extLst>
          </p:nvPr>
        </p:nvGraphicFramePr>
        <p:xfrm>
          <a:off x="1466706" y="-853252"/>
          <a:ext cx="2976940" cy="83411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488470">
                  <a:extLst>
                    <a:ext uri="{9D8B030D-6E8A-4147-A177-3AD203B41FA5}">
                      <a16:colId xmlns:a16="http://schemas.microsoft.com/office/drawing/2014/main" val="19099479"/>
                    </a:ext>
                  </a:extLst>
                </a:gridCol>
                <a:gridCol w="1488470">
                  <a:extLst>
                    <a:ext uri="{9D8B030D-6E8A-4147-A177-3AD203B41FA5}">
                      <a16:colId xmlns:a16="http://schemas.microsoft.com/office/drawing/2014/main" val="1627189178"/>
                    </a:ext>
                  </a:extLst>
                </a:gridCol>
              </a:tblGrid>
              <a:tr h="433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월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수</a:t>
                      </a:r>
                      <a:endParaRPr lang="ko-KR" altLang="en-US" sz="2000" dirty="0">
                        <a:latin typeface="구름 산스 700" pitchFamily="2" charset="-127"/>
                        <a:ea typeface="구름 산스 7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679025"/>
                  </a:ext>
                </a:extLst>
              </a:tr>
              <a:tr h="4003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O</a:t>
                      </a:r>
                      <a:endParaRPr lang="ko-KR" altLang="en-US" sz="2000" dirty="0"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859734"/>
                  </a:ext>
                </a:extLst>
              </a:tr>
            </a:tbl>
          </a:graphicData>
        </a:graphic>
      </p:graphicFrame>
      <p:pic>
        <p:nvPicPr>
          <p:cNvPr id="16" name="그림 15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B15A0C-3794-FB03-0F75-E6E89035A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0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C9F08-81B7-C9AA-44A8-668AFB3D5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0EE45CEA-4D04-05E4-2F69-84716C7C2E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9C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EB828CE-BD9B-12CC-7820-2389A97B4C79}"/>
              </a:ext>
            </a:extLst>
          </p:cNvPr>
          <p:cNvSpPr/>
          <p:nvPr/>
        </p:nvSpPr>
        <p:spPr>
          <a:xfrm>
            <a:off x="406401" y="368300"/>
            <a:ext cx="11366780" cy="6073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CA3406-240B-7FDC-6C8C-EAEEA0546732}"/>
              </a:ext>
            </a:extLst>
          </p:cNvPr>
          <p:cNvSpPr/>
          <p:nvPr/>
        </p:nvSpPr>
        <p:spPr>
          <a:xfrm>
            <a:off x="1356360" y="1905649"/>
            <a:ext cx="1985581" cy="2247900"/>
          </a:xfrm>
          <a:prstGeom prst="rect">
            <a:avLst/>
          </a:prstGeom>
          <a:solidFill>
            <a:srgbClr val="FEF4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의류, 인간의 얼굴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BAB982-88F7-3CDA-0BCC-89C958C5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4"/>
          <a:stretch>
            <a:fillRect/>
          </a:stretch>
        </p:blipFill>
        <p:spPr>
          <a:xfrm>
            <a:off x="1421120" y="1825810"/>
            <a:ext cx="1847344" cy="2408328"/>
          </a:xfrm>
          <a:prstGeom prst="rect">
            <a:avLst/>
          </a:prstGeom>
        </p:spPr>
      </p:pic>
      <p:pic>
        <p:nvPicPr>
          <p:cNvPr id="24" name="그림 23" descr="스크린샷, 직사각형, 일렉트릭 블루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EF35DA-7EE1-6BE2-C7BB-17CF98DBF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9225" y="1804476"/>
            <a:ext cx="2211134" cy="40422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FDBEA-74AB-8DF4-10C7-A3D3A89D82B7}"/>
              </a:ext>
            </a:extLst>
          </p:cNvPr>
          <p:cNvSpPr/>
          <p:nvPr/>
        </p:nvSpPr>
        <p:spPr>
          <a:xfrm>
            <a:off x="8850059" y="1905649"/>
            <a:ext cx="1985581" cy="2247900"/>
          </a:xfrm>
          <a:prstGeom prst="rect">
            <a:avLst/>
          </a:prstGeom>
          <a:solidFill>
            <a:srgbClr val="F3DF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안경, 인간의 얼굴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8D96C62-FC41-91BC-4906-B171CBE57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642" y="2022812"/>
            <a:ext cx="1721131" cy="2241055"/>
          </a:xfrm>
          <a:prstGeom prst="rect">
            <a:avLst/>
          </a:prstGeom>
        </p:spPr>
      </p:pic>
      <p:pic>
        <p:nvPicPr>
          <p:cNvPr id="22" name="그림 21" descr="스크린샷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B360FD-D533-41A8-F28F-FB97B6A241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641" y="1804474"/>
            <a:ext cx="2211134" cy="404222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9A202D-B93A-E1DE-B2EC-4526C411AB1E}"/>
              </a:ext>
            </a:extLst>
          </p:cNvPr>
          <p:cNvSpPr/>
          <p:nvPr/>
        </p:nvSpPr>
        <p:spPr>
          <a:xfrm>
            <a:off x="6276975" y="1905649"/>
            <a:ext cx="1985581" cy="2247900"/>
          </a:xfrm>
          <a:prstGeom prst="rect">
            <a:avLst/>
          </a:prstGeom>
          <a:solidFill>
            <a:srgbClr val="619C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 descr="안경, 스크린샷, 미소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129E81-3A54-1AF3-5516-8D31FCB5A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195" y="2071595"/>
            <a:ext cx="1658338" cy="2183129"/>
          </a:xfrm>
          <a:prstGeom prst="rect">
            <a:avLst/>
          </a:prstGeom>
        </p:spPr>
      </p:pic>
      <p:pic>
        <p:nvPicPr>
          <p:cNvPr id="28" name="그림 27" descr="스크린샷, 직사각형, 일렉트릭 블루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CC7123-201B-6BB8-595D-C8EFEAB096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8557" y="1804474"/>
            <a:ext cx="2211134" cy="404222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EBA075-4F81-81FF-675E-C6CFC593D079}"/>
              </a:ext>
            </a:extLst>
          </p:cNvPr>
          <p:cNvSpPr/>
          <p:nvPr/>
        </p:nvSpPr>
        <p:spPr>
          <a:xfrm>
            <a:off x="3812309" y="1905649"/>
            <a:ext cx="1985581" cy="2247900"/>
          </a:xfrm>
          <a:prstGeom prst="rect">
            <a:avLst/>
          </a:prstGeom>
          <a:solidFill>
            <a:srgbClr val="619C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인간의 얼굴, 만화 영화, 애니메이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E1BB9A2-27FD-7FC0-498D-97510A68D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502" y="1952625"/>
            <a:ext cx="1733912" cy="2594113"/>
          </a:xfrm>
          <a:prstGeom prst="rect">
            <a:avLst/>
          </a:prstGeom>
        </p:spPr>
      </p:pic>
      <p:pic>
        <p:nvPicPr>
          <p:cNvPr id="26" name="그림 25" descr="스크린샷, 일렉트릭 블루, 직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5A2727-85DD-F8C4-12B0-A652A3135E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03891" y="1804475"/>
            <a:ext cx="2211134" cy="4042229"/>
          </a:xfrm>
          <a:prstGeom prst="rect">
            <a:avLst/>
          </a:prstGeom>
        </p:spPr>
      </p:pic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205598E3-FB27-5220-0FD9-0952A369B5EC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FD23669-4A0D-0199-946E-DC44E77B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ko-KR" altLang="en-US" sz="3700">
                <a:solidFill>
                  <a:schemeClr val="bg1"/>
                </a:solidFill>
              </a:rPr>
              <a:t>팀원소개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DE3ED186-99C0-CD1A-693A-64486B4D3783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3973A-E31F-7A0D-C5BE-7747142967EC}"/>
              </a:ext>
            </a:extLst>
          </p:cNvPr>
          <p:cNvSpPr txBox="1"/>
          <p:nvPr/>
        </p:nvSpPr>
        <p:spPr>
          <a:xfrm>
            <a:off x="5054144" y="657353"/>
            <a:ext cx="2083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rgbClr val="0D1EB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팀원소개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1A82B1-5839-08C0-B9E4-305A63471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492437"/>
              </p:ext>
            </p:extLst>
          </p:nvPr>
        </p:nvGraphicFramePr>
        <p:xfrm>
          <a:off x="1421120" y="4366074"/>
          <a:ext cx="184734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60">
                  <a:extLst>
                    <a:ext uri="{9D8B030D-6E8A-4147-A177-3AD203B41FA5}">
                      <a16:colId xmlns:a16="http://schemas.microsoft.com/office/drawing/2014/main" val="1339055907"/>
                    </a:ext>
                  </a:extLst>
                </a:gridCol>
                <a:gridCol w="1180584">
                  <a:extLst>
                    <a:ext uri="{9D8B030D-6E8A-4147-A177-3AD203B41FA5}">
                      <a16:colId xmlns:a16="http://schemas.microsoft.com/office/drawing/2014/main" val="2550028315"/>
                    </a:ext>
                  </a:extLst>
                </a:gridCol>
              </a:tblGrid>
              <a:tr h="35312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김성현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264892"/>
                  </a:ext>
                </a:extLst>
              </a:tr>
              <a:tr h="35312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시나리오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704693"/>
                  </a:ext>
                </a:extLst>
              </a:tr>
              <a:tr h="353122">
                <a:tc>
                  <a:txBody>
                    <a:bodyPr/>
                    <a:lstStyle/>
                    <a:p>
                      <a:pPr algn="r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발표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650765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A1B24E0-0091-B7C2-936C-21505BD89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700890"/>
              </p:ext>
            </p:extLst>
          </p:nvPr>
        </p:nvGraphicFramePr>
        <p:xfrm>
          <a:off x="3885786" y="4366074"/>
          <a:ext cx="184734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60">
                  <a:extLst>
                    <a:ext uri="{9D8B030D-6E8A-4147-A177-3AD203B41FA5}">
                      <a16:colId xmlns:a16="http://schemas.microsoft.com/office/drawing/2014/main" val="1339055907"/>
                    </a:ext>
                  </a:extLst>
                </a:gridCol>
                <a:gridCol w="1180584">
                  <a:extLst>
                    <a:ext uri="{9D8B030D-6E8A-4147-A177-3AD203B41FA5}">
                      <a16:colId xmlns:a16="http://schemas.microsoft.com/office/drawing/2014/main" val="2550028315"/>
                    </a:ext>
                  </a:extLst>
                </a:gridCol>
              </a:tblGrid>
              <a:tr h="35312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민지수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264892"/>
                  </a:ext>
                </a:extLst>
              </a:tr>
              <a:tr h="35312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오케스트레이션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704693"/>
                  </a:ext>
                </a:extLst>
              </a:tr>
              <a:tr h="353122">
                <a:tc>
                  <a:txBody>
                    <a:bodyPr/>
                    <a:lstStyle/>
                    <a:p>
                      <a:pPr algn="r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디자인패턴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6507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CA6C821-25C5-6131-FD65-B7F6F50F8A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605688"/>
              </p:ext>
            </p:extLst>
          </p:nvPr>
        </p:nvGraphicFramePr>
        <p:xfrm>
          <a:off x="6346093" y="4366074"/>
          <a:ext cx="184734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60">
                  <a:extLst>
                    <a:ext uri="{9D8B030D-6E8A-4147-A177-3AD203B41FA5}">
                      <a16:colId xmlns:a16="http://schemas.microsoft.com/office/drawing/2014/main" val="1339055907"/>
                    </a:ext>
                  </a:extLst>
                </a:gridCol>
                <a:gridCol w="1180584">
                  <a:extLst>
                    <a:ext uri="{9D8B030D-6E8A-4147-A177-3AD203B41FA5}">
                      <a16:colId xmlns:a16="http://schemas.microsoft.com/office/drawing/2014/main" val="2550028315"/>
                    </a:ext>
                  </a:extLst>
                </a:gridCol>
              </a:tblGrid>
              <a:tr h="35312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김성욱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264892"/>
                  </a:ext>
                </a:extLst>
              </a:tr>
              <a:tr h="35312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오케스트레이션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704693"/>
                  </a:ext>
                </a:extLst>
              </a:tr>
              <a:tr h="353122">
                <a:tc>
                  <a:txBody>
                    <a:bodyPr/>
                    <a:lstStyle/>
                    <a:p>
                      <a:pPr algn="r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MCP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650765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E578386-C96C-6835-442E-F8B842CA2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914587"/>
              </p:ext>
            </p:extLst>
          </p:nvPr>
        </p:nvGraphicFramePr>
        <p:xfrm>
          <a:off x="8923536" y="4366074"/>
          <a:ext cx="184734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6760">
                  <a:extLst>
                    <a:ext uri="{9D8B030D-6E8A-4147-A177-3AD203B41FA5}">
                      <a16:colId xmlns:a16="http://schemas.microsoft.com/office/drawing/2014/main" val="1339055907"/>
                    </a:ext>
                  </a:extLst>
                </a:gridCol>
                <a:gridCol w="1180584">
                  <a:extLst>
                    <a:ext uri="{9D8B030D-6E8A-4147-A177-3AD203B41FA5}">
                      <a16:colId xmlns:a16="http://schemas.microsoft.com/office/drawing/2014/main" val="2550028315"/>
                    </a:ext>
                  </a:extLst>
                </a:gridCol>
              </a:tblGrid>
              <a:tr h="35312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 err="1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윤호준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264892"/>
                  </a:ext>
                </a:extLst>
              </a:tr>
              <a:tr h="353122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MCP</a:t>
                      </a:r>
                      <a:endParaRPr lang="ko-KR" altLang="en-US" sz="1800" b="0" dirty="0">
                        <a:solidFill>
                          <a:schemeClr val="bg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704693"/>
                  </a:ext>
                </a:extLst>
              </a:tr>
              <a:tr h="353122">
                <a:tc>
                  <a:txBody>
                    <a:bodyPr/>
                    <a:lstStyle/>
                    <a:p>
                      <a:pPr algn="r" latinLnBrk="1"/>
                      <a:endParaRPr lang="ko-KR" altLang="en-US" sz="1800" b="0" dirty="0">
                        <a:solidFill>
                          <a:schemeClr val="bg1"/>
                        </a:solidFill>
                        <a:latin typeface="구름 산스 500" pitchFamily="2" charset="-127"/>
                        <a:ea typeface="구름 산스 5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dirty="0">
                          <a:solidFill>
                            <a:schemeClr val="bg1"/>
                          </a:solidFill>
                          <a:latin typeface="구름 산스 500" pitchFamily="2" charset="-127"/>
                          <a:ea typeface="구름 산스 500" pitchFamily="2" charset="-127"/>
                        </a:rPr>
                        <a:t>보안측면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650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03166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555FD-D87F-0ECA-A29D-EF633A14C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Smart assistant - Free communications icons">
            <a:extLst>
              <a:ext uri="{FF2B5EF4-FFF2-40B4-BE49-F238E27FC236}">
                <a16:creationId xmlns:a16="http://schemas.microsoft.com/office/drawing/2014/main" id="{1561506C-4CE7-A274-1DAD-B02F3FDB3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42267"/>
            <a:ext cx="5926897" cy="59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FBD61BE-68E1-9B00-2B33-39167C754296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BE0ECF-253F-0482-8D18-687F31B378D1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9AF7372-6C1F-7E9F-EB87-4BBE7DCB8423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8AA0A60-A031-F3F6-D3A5-158DF8459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7C9C5E-C975-0771-9CC6-2AEC8B60A611}"/>
              </a:ext>
            </a:extLst>
          </p:cNvPr>
          <p:cNvSpPr/>
          <p:nvPr/>
        </p:nvSpPr>
        <p:spPr>
          <a:xfrm>
            <a:off x="8636000" y="-2419971"/>
            <a:ext cx="251244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월요일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수요일 미팅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81BBACE-B23B-6B0E-BFE8-1526A915ED2B}"/>
              </a:ext>
            </a:extLst>
          </p:cNvPr>
          <p:cNvSpPr/>
          <p:nvPr/>
        </p:nvSpPr>
        <p:spPr>
          <a:xfrm>
            <a:off x="1060057" y="-1728833"/>
            <a:ext cx="2882023" cy="205375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두 회의 내용을 요약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67BD201-9D72-ECE9-4C00-24C99BA7DA73}"/>
              </a:ext>
            </a:extLst>
          </p:cNvPr>
          <p:cNvSpPr/>
          <p:nvPr/>
        </p:nvSpPr>
        <p:spPr>
          <a:xfrm>
            <a:off x="1286948" y="-1102943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월요일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FDBB948-4171-3C53-E786-C3F80E4F8617}"/>
              </a:ext>
            </a:extLst>
          </p:cNvPr>
          <p:cNvSpPr/>
          <p:nvPr/>
        </p:nvSpPr>
        <p:spPr>
          <a:xfrm>
            <a:off x="2624652" y="-1102943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수요일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F53D914-0FA3-51B3-AE79-68D6D8F8E42E}"/>
              </a:ext>
            </a:extLst>
          </p:cNvPr>
          <p:cNvSpPr/>
          <p:nvPr/>
        </p:nvSpPr>
        <p:spPr>
          <a:xfrm>
            <a:off x="1060057" y="515084"/>
            <a:ext cx="346114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 요약을 메일에 첨부할까요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6CABFF-6ABD-C467-14C6-32A671FFA084}"/>
              </a:ext>
            </a:extLst>
          </p:cNvPr>
          <p:cNvSpPr/>
          <p:nvPr/>
        </p:nvSpPr>
        <p:spPr>
          <a:xfrm>
            <a:off x="7876310" y="1138013"/>
            <a:ext cx="3272136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우리팀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 전체에게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3E0D2E0-1886-A0F4-56ED-1C71CDCD45A1}"/>
              </a:ext>
            </a:extLst>
          </p:cNvPr>
          <p:cNvSpPr/>
          <p:nvPr/>
        </p:nvSpPr>
        <p:spPr>
          <a:xfrm>
            <a:off x="1060057" y="1878377"/>
            <a:ext cx="3461143" cy="98872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이메일 클라이언트 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팀원 이메일 목록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F976DCB-DFB0-F3BE-18C6-AB34AF3AB964}"/>
              </a:ext>
            </a:extLst>
          </p:cNvPr>
          <p:cNvSpPr/>
          <p:nvPr/>
        </p:nvSpPr>
        <p:spPr>
          <a:xfrm>
            <a:off x="1060057" y="3027891"/>
            <a:ext cx="4301652" cy="232201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해당 이메일을 팀 전체에 발송할까요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EA6AA6F-19F8-45D5-8BAD-CDFA8219049D}"/>
              </a:ext>
            </a:extLst>
          </p:cNvPr>
          <p:cNvSpPr/>
          <p:nvPr/>
        </p:nvSpPr>
        <p:spPr>
          <a:xfrm>
            <a:off x="1286948" y="3260788"/>
            <a:ext cx="3794207" cy="146707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이메일 초안</a:t>
            </a:r>
            <a:endParaRPr lang="en-US" altLang="ko-KR" sz="2400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pic>
        <p:nvPicPr>
          <p:cNvPr id="16" name="그림 15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E57856-5818-6219-8DB1-8D7195E59E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3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905DA-10A1-9679-07B7-89144C298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Smart assistant - Free communications icons">
            <a:extLst>
              <a:ext uri="{FF2B5EF4-FFF2-40B4-BE49-F238E27FC236}">
                <a16:creationId xmlns:a16="http://schemas.microsoft.com/office/drawing/2014/main" id="{FDEFE082-3FB5-37F0-BF2E-7F268BA40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42267"/>
            <a:ext cx="5926897" cy="59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BA56656-8645-B90B-4AFF-642DE8016C72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1822CEC-5D4D-365C-D03D-8A9CB0081AB4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53B9D04-2499-FAB0-5F49-87510133B805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DEB219F-39E8-1CA1-DACD-47EAE8714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F71DFC8-150F-44FC-C4E5-17C991E14CE1}"/>
              </a:ext>
            </a:extLst>
          </p:cNvPr>
          <p:cNvSpPr/>
          <p:nvPr/>
        </p:nvSpPr>
        <p:spPr>
          <a:xfrm>
            <a:off x="1060057" y="-2446549"/>
            <a:ext cx="2882023" cy="205375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두 회의 내용을 요약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D1EC358-53D9-873D-B6E3-D7ACE341B42A}"/>
              </a:ext>
            </a:extLst>
          </p:cNvPr>
          <p:cNvSpPr/>
          <p:nvPr/>
        </p:nvSpPr>
        <p:spPr>
          <a:xfrm>
            <a:off x="1286948" y="-1820659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월요일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F4D5AF4-6974-36CC-CF14-794C219D1282}"/>
              </a:ext>
            </a:extLst>
          </p:cNvPr>
          <p:cNvSpPr/>
          <p:nvPr/>
        </p:nvSpPr>
        <p:spPr>
          <a:xfrm>
            <a:off x="2624652" y="-1820659"/>
            <a:ext cx="1110813" cy="126656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수요일</a:t>
            </a:r>
            <a:endParaRPr lang="en-US" altLang="ko-KR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401CBB-0700-D0E2-B95C-8EDE1ED3BD6B}"/>
              </a:ext>
            </a:extLst>
          </p:cNvPr>
          <p:cNvSpPr/>
          <p:nvPr/>
        </p:nvSpPr>
        <p:spPr>
          <a:xfrm>
            <a:off x="1060057" y="-202632"/>
            <a:ext cx="346114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 요약을 메일에 첨부할까요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A9351CB-A19A-2C7D-C2AA-7999D4697164}"/>
              </a:ext>
            </a:extLst>
          </p:cNvPr>
          <p:cNvSpPr/>
          <p:nvPr/>
        </p:nvSpPr>
        <p:spPr>
          <a:xfrm>
            <a:off x="7876310" y="405015"/>
            <a:ext cx="3272136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우리팀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 전체에게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10C9A90-8279-B13B-6612-DF50C39382F7}"/>
              </a:ext>
            </a:extLst>
          </p:cNvPr>
          <p:cNvSpPr/>
          <p:nvPr/>
        </p:nvSpPr>
        <p:spPr>
          <a:xfrm>
            <a:off x="1060057" y="1145379"/>
            <a:ext cx="3461143" cy="98872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이메일 클라이언트 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팀원 이메일 목록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A8BF1B3-E52B-2351-7FF8-4D164A0B18B4}"/>
              </a:ext>
            </a:extLst>
          </p:cNvPr>
          <p:cNvSpPr/>
          <p:nvPr/>
        </p:nvSpPr>
        <p:spPr>
          <a:xfrm>
            <a:off x="1060057" y="2294893"/>
            <a:ext cx="4301652" cy="232201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해당 이메일을 팀 전체에 발송할까요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5597AD0-514D-333E-334D-3A7BDE359446}"/>
              </a:ext>
            </a:extLst>
          </p:cNvPr>
          <p:cNvSpPr/>
          <p:nvPr/>
        </p:nvSpPr>
        <p:spPr>
          <a:xfrm>
            <a:off x="1286948" y="2527790"/>
            <a:ext cx="3794207" cy="146707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이메일 초안</a:t>
            </a:r>
            <a:endParaRPr lang="en-US" altLang="ko-KR" sz="2400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19E989-1612-ADA9-0D23-FEFDA2CE2A51}"/>
              </a:ext>
            </a:extLst>
          </p:cNvPr>
          <p:cNvSpPr/>
          <p:nvPr/>
        </p:nvSpPr>
        <p:spPr>
          <a:xfrm>
            <a:off x="9237518" y="4682550"/>
            <a:ext cx="1910928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이대로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pic>
        <p:nvPicPr>
          <p:cNvPr id="16" name="그림 15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AC5FC8-AAE3-53D9-34D5-8E08F4108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6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00">
        <p159:morph option="byObject"/>
      </p:transition>
    </mc:Choice>
    <mc:Fallback xmlns="">
      <p:transition spd="slow" advTm="5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B9C97-CF97-E791-8403-FED90EA73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Smart assistant - Free communications icons">
            <a:extLst>
              <a:ext uri="{FF2B5EF4-FFF2-40B4-BE49-F238E27FC236}">
                <a16:creationId xmlns:a16="http://schemas.microsoft.com/office/drawing/2014/main" id="{9555BABF-2CB1-0CF9-17E8-1D90AD87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42267"/>
            <a:ext cx="5926897" cy="59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BE613FA-5572-B603-0773-475F86B582F1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574FB58-9EBE-5857-07B0-0AFEBD7965D0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46053E5-E2DD-44E3-E004-A913B7208FF4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20172FD-BA7B-6086-0B47-002ABFD2B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78CA8FC-2ECA-5723-93EE-647074C79B2A}"/>
              </a:ext>
            </a:extLst>
          </p:cNvPr>
          <p:cNvSpPr/>
          <p:nvPr/>
        </p:nvSpPr>
        <p:spPr>
          <a:xfrm>
            <a:off x="1060057" y="-852011"/>
            <a:ext cx="346114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 요약을 메일에 첨부할까요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65857F3-B7EA-C28C-2832-EEEBC1BAF3AA}"/>
              </a:ext>
            </a:extLst>
          </p:cNvPr>
          <p:cNvSpPr/>
          <p:nvPr/>
        </p:nvSpPr>
        <p:spPr>
          <a:xfrm>
            <a:off x="7876310" y="-244364"/>
            <a:ext cx="3272136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우리팀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 전체에게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E594FD-2264-7EA2-7004-D61287D150AA}"/>
              </a:ext>
            </a:extLst>
          </p:cNvPr>
          <p:cNvSpPr/>
          <p:nvPr/>
        </p:nvSpPr>
        <p:spPr>
          <a:xfrm>
            <a:off x="1060057" y="496000"/>
            <a:ext cx="3461143" cy="98872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이메일 클라이언트 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팀원 이메일 목록 확인 중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A8AE71-D58A-A9A2-AB97-CD655591A0D8}"/>
              </a:ext>
            </a:extLst>
          </p:cNvPr>
          <p:cNvSpPr/>
          <p:nvPr/>
        </p:nvSpPr>
        <p:spPr>
          <a:xfrm>
            <a:off x="1060057" y="1645514"/>
            <a:ext cx="4301652" cy="232201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해당 이메일을 팀 전체에 발송할까요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?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8DE286E-3BE1-D160-E8A7-1C9B8661FAE9}"/>
              </a:ext>
            </a:extLst>
          </p:cNvPr>
          <p:cNvSpPr/>
          <p:nvPr/>
        </p:nvSpPr>
        <p:spPr>
          <a:xfrm>
            <a:off x="1286948" y="1878411"/>
            <a:ext cx="3794207" cy="146707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이메일 초안</a:t>
            </a:r>
            <a:endParaRPr lang="en-US" altLang="ko-KR" sz="2400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65976D7-CEE1-1163-07EA-2C5A8F8AD9C2}"/>
              </a:ext>
            </a:extLst>
          </p:cNvPr>
          <p:cNvSpPr/>
          <p:nvPr/>
        </p:nvSpPr>
        <p:spPr>
          <a:xfrm>
            <a:off x="9237518" y="4033171"/>
            <a:ext cx="1910928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이대로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1749C6D-1198-28E8-58ED-2442A51695F2}"/>
              </a:ext>
            </a:extLst>
          </p:cNvPr>
          <p:cNvSpPr/>
          <p:nvPr/>
        </p:nvSpPr>
        <p:spPr>
          <a:xfrm>
            <a:off x="1060058" y="4813293"/>
            <a:ext cx="2109170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이메일 발송 완료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!</a:t>
            </a:r>
          </a:p>
        </p:txBody>
      </p:sp>
      <p:pic>
        <p:nvPicPr>
          <p:cNvPr id="16" name="그림 15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9AEA0C-3EA4-276D-0C0E-437077AAA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C5033-68F9-3417-AB32-0D88BCC21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E33A8E99-153E-DF7D-8913-B9CB6348816E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FD032825-D94C-76A8-81E3-91BD6AA4F2D4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A41EDD48-A9CD-CB31-56E2-20010CC3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F81E7D6-8F8F-2648-34A9-622CC92ACA55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4DA41FDA-9DC3-D4E7-FD93-98764DD8FE0D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>
                  <a:solidFill>
                    <a:srgbClr val="1227EE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AI AGENT</a:t>
              </a:r>
              <a:endParaRPr lang="ko-KR" altLang="en-US" sz="4000" b="1">
                <a:solidFill>
                  <a:srgbClr val="1227E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33209F-9A72-2999-53F8-954913D8675D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클립아트, 텍스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FD4CCDD-62B8-BC6E-7608-A76F80D8D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75" b="90000" l="5875" r="94125">
                        <a14:foregroundMark x1="46875" y1="8375" x2="52375" y2="8500"/>
                        <a14:foregroundMark x1="90750" y1="32875" x2="91125" y2="34625"/>
                        <a14:foregroundMark x1="88375" y1="46375" x2="88375" y2="46375"/>
                        <a14:foregroundMark x1="9375" y1="32625" x2="9000" y2="34750"/>
                        <a14:foregroundMark x1="19500" y1="79625" x2="19500" y2="79625"/>
                        <a14:foregroundMark x1="27125" y1="82875" x2="27125" y2="82875"/>
                        <a14:foregroundMark x1="39000" y1="80000" x2="39000" y2="80000"/>
                        <a14:foregroundMark x1="49625" y1="79125" x2="49625" y2="79125"/>
                        <a14:foregroundMark x1="60750" y1="78875" x2="60750" y2="78875"/>
                        <a14:foregroundMark x1="70000" y1="82250" x2="70000" y2="82250"/>
                        <a14:foregroundMark x1="83375" y1="78750" x2="83375" y2="78750"/>
                        <a14:foregroundMark x1="5875" y1="34125" x2="5875" y2="34125"/>
                        <a14:foregroundMark x1="94125" y1="34500" x2="94125" y2="34500"/>
                        <a14:backgroundMark x1="19000" y1="84250" x2="19000" y2="84250"/>
                        <a14:backgroundMark x1="39125" y1="83875" x2="39125" y2="8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0" y="1391899"/>
            <a:ext cx="5144714" cy="5144714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A9AD90F-2A88-7C59-8251-170E42A76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935" y="1742926"/>
            <a:ext cx="6036937" cy="4070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특징</a:t>
            </a:r>
            <a:endParaRPr kumimoji="0" lang="ko-KR" altLang="ko-K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구름 산스 500" pitchFamily="2" charset="-127"/>
              <a:ea typeface="구름 산스 5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목표 기반으로 작업을 스스로 설계하고 실행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 </a:t>
            </a:r>
            <a:r>
              <a:rPr lang="ko-KR" altLang="en-US" sz="2000" dirty="0">
                <a:latin typeface="구름 산스 500" pitchFamily="2" charset="-127"/>
                <a:ea typeface="구름 산스 500" pitchFamily="2" charset="-127"/>
              </a:rPr>
              <a:t>외부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도구 호출 가능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(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자체적으로 필요 도구 선정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멀티스텝 프로세스를 완전 자동으로 수행</a:t>
            </a:r>
            <a:endParaRPr lang="en-US" altLang="ko-KR" sz="2000" dirty="0">
              <a:latin typeface="구름 산스 500" pitchFamily="2" charset="-127"/>
              <a:ea typeface="구름 산스 5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000" dirty="0">
                <a:solidFill>
                  <a:schemeClr val="bg1"/>
                </a:solidFill>
                <a:latin typeface="구름 산스 500" pitchFamily="2" charset="-127"/>
                <a:ea typeface="구름 산스 500" pitchFamily="2" charset="-127"/>
              </a:rPr>
              <a:t>a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구름 산스 500" pitchFamily="2" charset="-127"/>
              <a:ea typeface="구름 산스 5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✅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차이점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구름 산스 500" pitchFamily="2" charset="-127"/>
              <a:ea typeface="구름 산스 5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사용자 개입 최소화,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완전한 자율 실행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, 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구름 산스 500" pitchFamily="2" charset="-127"/>
              <a:ea typeface="구름 산스 5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 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외부 시스템과의</a:t>
            </a:r>
            <a:r>
              <a:rPr lang="en-US" altLang="ko-KR" sz="2000" dirty="0">
                <a:latin typeface="구름 산스 500" pitchFamily="2" charset="-127"/>
                <a:ea typeface="구름 산스 500" pitchFamily="2" charset="-127"/>
              </a:rPr>
              <a:t> 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구름 산스 500" pitchFamily="2" charset="-127"/>
                <a:ea typeface="구름 산스 500" pitchFamily="2" charset="-127"/>
              </a:rPr>
              <a:t>통합 가능.</a:t>
            </a:r>
          </a:p>
        </p:txBody>
      </p:sp>
    </p:spTree>
    <p:extLst>
      <p:ext uri="{BB962C8B-B14F-4D97-AF65-F5344CB8AC3E}">
        <p14:creationId xmlns:p14="http://schemas.microsoft.com/office/powerpoint/2010/main" val="374966558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6EFD4-B5F8-FBF8-D9DE-A74833103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클립아트, 텍스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68B4A1-F04D-9E3B-3FE3-40DA0B8D81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75" b="90000" l="5875" r="94125">
                        <a14:foregroundMark x1="46875" y1="8375" x2="52375" y2="8500"/>
                        <a14:foregroundMark x1="90750" y1="32875" x2="91125" y2="34625"/>
                        <a14:foregroundMark x1="88375" y1="46375" x2="88375" y2="46375"/>
                        <a14:foregroundMark x1="9375" y1="32625" x2="9000" y2="34750"/>
                        <a14:foregroundMark x1="19500" y1="79625" x2="19500" y2="79625"/>
                        <a14:foregroundMark x1="27125" y1="82875" x2="27125" y2="82875"/>
                        <a14:foregroundMark x1="39000" y1="80000" x2="39000" y2="80000"/>
                        <a14:foregroundMark x1="49625" y1="79125" x2="49625" y2="79125"/>
                        <a14:foregroundMark x1="60750" y1="78875" x2="60750" y2="78875"/>
                        <a14:foregroundMark x1="70000" y1="82250" x2="70000" y2="82250"/>
                        <a14:foregroundMark x1="83375" y1="78750" x2="83375" y2="78750"/>
                        <a14:foregroundMark x1="5875" y1="34125" x2="5875" y2="34125"/>
                        <a14:foregroundMark x1="94125" y1="34500" x2="94125" y2="34500"/>
                        <a14:backgroundMark x1="19000" y1="84250" x2="19000" y2="84250"/>
                        <a14:backgroundMark x1="39125" y1="83875" x2="39125" y2="8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42" y="541630"/>
            <a:ext cx="5144714" cy="514471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EEBE601-0EB4-A1A3-A8C7-0BE794CFC993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8B72176-E07B-7DC3-56B7-F104C65CBB05}"/>
              </a:ext>
            </a:extLst>
          </p:cNvPr>
          <p:cNvSpPr/>
          <p:nvPr/>
        </p:nvSpPr>
        <p:spPr>
          <a:xfrm>
            <a:off x="5996940" y="4682550"/>
            <a:ext cx="515150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이번 주 미팅 요약 정리해서 팀에 메일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7F08D9B-D0E8-1FB1-D36D-367362226EF3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B024ED1-6DF2-20E9-B868-EEAC9737173F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9DDE744-C6CD-CBF9-BB71-B138E76BB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pic>
        <p:nvPicPr>
          <p:cNvPr id="2" name="그림 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81E7C3-A922-C53A-A863-C33797A24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4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6417D-A0E2-C329-0707-92ED4CCAE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클립아트, 텍스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989AD8F-5091-659A-1EFC-BD66EDA16D0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75" b="90000" l="5875" r="94125">
                        <a14:foregroundMark x1="46875" y1="8375" x2="52375" y2="8500"/>
                        <a14:foregroundMark x1="90750" y1="32875" x2="91125" y2="34625"/>
                        <a14:foregroundMark x1="88375" y1="46375" x2="88375" y2="46375"/>
                        <a14:foregroundMark x1="9375" y1="32625" x2="9000" y2="34750"/>
                        <a14:foregroundMark x1="19500" y1="79625" x2="19500" y2="79625"/>
                        <a14:foregroundMark x1="27125" y1="82875" x2="27125" y2="82875"/>
                        <a14:foregroundMark x1="39000" y1="80000" x2="39000" y2="80000"/>
                        <a14:foregroundMark x1="49625" y1="79125" x2="49625" y2="79125"/>
                        <a14:foregroundMark x1="60750" y1="78875" x2="60750" y2="78875"/>
                        <a14:foregroundMark x1="70000" y1="82250" x2="70000" y2="82250"/>
                        <a14:foregroundMark x1="83375" y1="78750" x2="83375" y2="78750"/>
                        <a14:foregroundMark x1="5875" y1="34125" x2="5875" y2="34125"/>
                        <a14:foregroundMark x1="94125" y1="34500" x2="94125" y2="34500"/>
                        <a14:backgroundMark x1="19000" y1="84250" x2="19000" y2="84250"/>
                        <a14:backgroundMark x1="39125" y1="83875" x2="39125" y2="8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42" y="541630"/>
            <a:ext cx="5144714" cy="5144714"/>
          </a:xfrm>
          <a:prstGeom prst="rect">
            <a:avLst/>
          </a:prstGeom>
        </p:spPr>
      </p:pic>
      <p:pic>
        <p:nvPicPr>
          <p:cNvPr id="2" name="그림 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BCB6F4-F2AB-31D7-E336-1A8B24A362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8F05A66-A15A-6C98-F0B9-8A4C092C47B6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DD145B-928B-9FA7-6A14-1E8802526654}"/>
              </a:ext>
            </a:extLst>
          </p:cNvPr>
          <p:cNvSpPr/>
          <p:nvPr/>
        </p:nvSpPr>
        <p:spPr>
          <a:xfrm>
            <a:off x="5996940" y="4000500"/>
            <a:ext cx="515150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이번 주 미팅 요약 정리해서 팀에 메일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1FBC74-EE99-44BF-B3D8-B613843C3B02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A2B9664-A3F0-D0AE-9BE1-C488368A0188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1E994C6-5F6B-D01F-DB9C-FE85403EB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0C762F4-6AC6-0722-0283-EA0C145AFC4C}"/>
              </a:ext>
            </a:extLst>
          </p:cNvPr>
          <p:cNvSpPr/>
          <p:nvPr/>
        </p:nvSpPr>
        <p:spPr>
          <a:xfrm>
            <a:off x="1060057" y="4799985"/>
            <a:ext cx="409383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목표 분석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미팅요약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+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90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099AF-D9B7-73BA-ADEF-61EBBD2D1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26019BE-33F7-54BC-8A21-6E0B3DD23D09}"/>
              </a:ext>
            </a:extLst>
          </p:cNvPr>
          <p:cNvSpPr/>
          <p:nvPr/>
        </p:nvSpPr>
        <p:spPr>
          <a:xfrm>
            <a:off x="1060058" y="3032989"/>
            <a:ext cx="2961224" cy="2329152"/>
          </a:xfrm>
          <a:prstGeom prst="roundRect">
            <a:avLst>
              <a:gd name="adj" fmla="val 9251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계획 수립</a:t>
            </a:r>
            <a:endParaRPr lang="en-US" altLang="ko-KR" sz="2000" b="1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데이터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 생성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초안 및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pic>
        <p:nvPicPr>
          <p:cNvPr id="6" name="그림 5" descr="클립아트, 텍스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D193DE2-7B83-E7BA-55BB-61F52CD5DD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75" b="90000" l="5875" r="94125">
                        <a14:foregroundMark x1="46875" y1="8375" x2="52375" y2="8500"/>
                        <a14:foregroundMark x1="90750" y1="32875" x2="91125" y2="34625"/>
                        <a14:foregroundMark x1="88375" y1="46375" x2="88375" y2="46375"/>
                        <a14:foregroundMark x1="9375" y1="32625" x2="9000" y2="34750"/>
                        <a14:foregroundMark x1="19500" y1="79625" x2="19500" y2="79625"/>
                        <a14:foregroundMark x1="27125" y1="82875" x2="27125" y2="82875"/>
                        <a14:foregroundMark x1="39000" y1="80000" x2="39000" y2="80000"/>
                        <a14:foregroundMark x1="49625" y1="79125" x2="49625" y2="79125"/>
                        <a14:foregroundMark x1="60750" y1="78875" x2="60750" y2="78875"/>
                        <a14:foregroundMark x1="70000" y1="82250" x2="70000" y2="82250"/>
                        <a14:foregroundMark x1="83375" y1="78750" x2="83375" y2="78750"/>
                        <a14:foregroundMark x1="5875" y1="34125" x2="5875" y2="34125"/>
                        <a14:foregroundMark x1="94125" y1="34500" x2="94125" y2="34500"/>
                        <a14:backgroundMark x1="19000" y1="84250" x2="19000" y2="84250"/>
                        <a14:backgroundMark x1="39125" y1="83875" x2="39125" y2="8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42" y="541630"/>
            <a:ext cx="5144714" cy="5144714"/>
          </a:xfrm>
          <a:prstGeom prst="rect">
            <a:avLst/>
          </a:prstGeom>
        </p:spPr>
      </p:pic>
      <p:pic>
        <p:nvPicPr>
          <p:cNvPr id="2" name="그림 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F217B0-AA4F-C239-36D1-C2870CAD8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D03A4EB-0C18-9EAE-5660-0140D2C2276E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C802F4-C085-088A-5B58-9CA94D241F79}"/>
              </a:ext>
            </a:extLst>
          </p:cNvPr>
          <p:cNvSpPr/>
          <p:nvPr/>
        </p:nvSpPr>
        <p:spPr>
          <a:xfrm>
            <a:off x="5996940" y="1461659"/>
            <a:ext cx="515150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이번 주 미팅 요약 정리해서 팀에 메일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DBB766-C348-8AA6-D69E-88F3F5978926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A8EF562-063B-EE05-DAE9-E5AE05318073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16147D7-FD7F-7558-7D9D-E19F6A2BC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3FE6AEC-DE82-41D3-7529-5E3EAEDF941F}"/>
              </a:ext>
            </a:extLst>
          </p:cNvPr>
          <p:cNvSpPr/>
          <p:nvPr/>
        </p:nvSpPr>
        <p:spPr>
          <a:xfrm>
            <a:off x="1060057" y="2274452"/>
            <a:ext cx="409383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목표 분석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미팅요약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+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7479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5D819-03F5-010E-78F8-6411F1327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클립아트, 텍스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2AC5C9C-2B90-68FC-E557-88A0471F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75" b="90000" l="5875" r="94125">
                        <a14:foregroundMark x1="46875" y1="8375" x2="52375" y2="8500"/>
                        <a14:foregroundMark x1="90750" y1="32875" x2="91125" y2="34625"/>
                        <a14:foregroundMark x1="88375" y1="46375" x2="88375" y2="46375"/>
                        <a14:foregroundMark x1="9375" y1="32625" x2="9000" y2="34750"/>
                        <a14:foregroundMark x1="19500" y1="79625" x2="19500" y2="79625"/>
                        <a14:foregroundMark x1="27125" y1="82875" x2="27125" y2="82875"/>
                        <a14:foregroundMark x1="39000" y1="80000" x2="39000" y2="80000"/>
                        <a14:foregroundMark x1="49625" y1="79125" x2="49625" y2="79125"/>
                        <a14:foregroundMark x1="60750" y1="78875" x2="60750" y2="78875"/>
                        <a14:foregroundMark x1="70000" y1="82250" x2="70000" y2="82250"/>
                        <a14:foregroundMark x1="83375" y1="78750" x2="83375" y2="78750"/>
                        <a14:foregroundMark x1="5875" y1="34125" x2="5875" y2="34125"/>
                        <a14:foregroundMark x1="94125" y1="34500" x2="94125" y2="34500"/>
                        <a14:backgroundMark x1="19000" y1="84250" x2="19000" y2="84250"/>
                        <a14:backgroundMark x1="39125" y1="83875" x2="39125" y2="8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42" y="541630"/>
            <a:ext cx="5144714" cy="5144714"/>
          </a:xfrm>
          <a:prstGeom prst="rect">
            <a:avLst/>
          </a:prstGeom>
        </p:spPr>
      </p:pic>
      <p:pic>
        <p:nvPicPr>
          <p:cNvPr id="2" name="그림 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04FDC0-9CEC-A4A4-DC13-737919A9EF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75E0488-F819-D597-3127-90F9195F42C8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5135AE6-6F86-37EC-0398-1CB34D61DF09}"/>
              </a:ext>
            </a:extLst>
          </p:cNvPr>
          <p:cNvSpPr/>
          <p:nvPr/>
        </p:nvSpPr>
        <p:spPr>
          <a:xfrm>
            <a:off x="5996940" y="691572"/>
            <a:ext cx="515150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이번 주 미팅 요약 정리해서 팀에 메일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EDA71BC-24AC-B6D8-FBFD-8F1BB81C6386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588AD1EB-8380-273F-D68D-77C1181FAFCF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CEF583B-D90A-8DC7-BE10-88634E035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94ED279-DF0E-01E7-995E-CF154D1B96A2}"/>
              </a:ext>
            </a:extLst>
          </p:cNvPr>
          <p:cNvSpPr/>
          <p:nvPr/>
        </p:nvSpPr>
        <p:spPr>
          <a:xfrm>
            <a:off x="1060057" y="1504365"/>
            <a:ext cx="409383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목표 분석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미팅요약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+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0054BAD-CCB7-7FBC-5123-03AB0821F2A2}"/>
              </a:ext>
            </a:extLst>
          </p:cNvPr>
          <p:cNvSpPr/>
          <p:nvPr/>
        </p:nvSpPr>
        <p:spPr>
          <a:xfrm>
            <a:off x="1060058" y="2274450"/>
            <a:ext cx="2961224" cy="2329152"/>
          </a:xfrm>
          <a:prstGeom prst="roundRect">
            <a:avLst>
              <a:gd name="adj" fmla="val 9251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계획 수립</a:t>
            </a:r>
            <a:endParaRPr lang="en-US" altLang="ko-KR" sz="2000" b="1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데이터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 생성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초안 및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AA74BCD-77CB-B7A7-2ECC-82A7FFA09BF9}"/>
              </a:ext>
            </a:extLst>
          </p:cNvPr>
          <p:cNvSpPr/>
          <p:nvPr/>
        </p:nvSpPr>
        <p:spPr>
          <a:xfrm>
            <a:off x="1060057" y="4799985"/>
            <a:ext cx="60992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캘린더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이번 주 미팅 일정 가지고 오기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329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73E3C-DD74-171B-E21F-A480E3813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C794EFF-D06D-7957-E87F-FC3590A88AEA}"/>
              </a:ext>
            </a:extLst>
          </p:cNvPr>
          <p:cNvSpPr/>
          <p:nvPr/>
        </p:nvSpPr>
        <p:spPr>
          <a:xfrm>
            <a:off x="1060058" y="1500631"/>
            <a:ext cx="2961224" cy="2329152"/>
          </a:xfrm>
          <a:prstGeom prst="roundRect">
            <a:avLst>
              <a:gd name="adj" fmla="val 9251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계획 수립</a:t>
            </a:r>
            <a:endParaRPr lang="en-US" altLang="ko-KR" sz="2000" b="1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데이터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 생성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초안 및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pic>
        <p:nvPicPr>
          <p:cNvPr id="12" name="그림 11" descr="클립아트, 텍스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703C2C-BF71-CE26-CC51-7FBD395B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5" b="90000" l="5875" r="94125">
                        <a14:foregroundMark x1="46875" y1="8375" x2="52375" y2="8500"/>
                        <a14:foregroundMark x1="90750" y1="32875" x2="91125" y2="34625"/>
                        <a14:foregroundMark x1="88375" y1="46375" x2="88375" y2="46375"/>
                        <a14:foregroundMark x1="9375" y1="32625" x2="9000" y2="34750"/>
                        <a14:foregroundMark x1="19500" y1="79625" x2="19500" y2="79625"/>
                        <a14:foregroundMark x1="27125" y1="82875" x2="27125" y2="82875"/>
                        <a14:foregroundMark x1="39000" y1="80000" x2="39000" y2="80000"/>
                        <a14:foregroundMark x1="49625" y1="79125" x2="49625" y2="79125"/>
                        <a14:foregroundMark x1="60750" y1="78875" x2="60750" y2="78875"/>
                        <a14:foregroundMark x1="70000" y1="82250" x2="70000" y2="82250"/>
                        <a14:foregroundMark x1="83375" y1="78750" x2="83375" y2="78750"/>
                        <a14:foregroundMark x1="5875" y1="34125" x2="5875" y2="34125"/>
                        <a14:foregroundMark x1="94125" y1="34500" x2="94125" y2="34500"/>
                        <a14:backgroundMark x1="19000" y1="84250" x2="19000" y2="84250"/>
                        <a14:backgroundMark x1="39125" y1="83875" x2="39125" y2="8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42" y="541630"/>
            <a:ext cx="5144714" cy="514471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FA906A7-F2CE-6F35-6147-2C089C5B8F6C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4EFFBDE-7BB7-9FAF-4B8E-8C3935A681BD}"/>
              </a:ext>
            </a:extLst>
          </p:cNvPr>
          <p:cNvSpPr/>
          <p:nvPr/>
        </p:nvSpPr>
        <p:spPr>
          <a:xfrm>
            <a:off x="5996940" y="-78514"/>
            <a:ext cx="515150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이번 주 미팅 요약 정리해서 팀에 메일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92485A-C126-5FBF-08B3-F928BB016F9D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4E93230-9C8C-31BF-29CB-E63FFD34667E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A7A32A1-4B68-E375-6C9D-0F5E90CFD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A37BAEC-5895-A633-F977-0F936745A855}"/>
              </a:ext>
            </a:extLst>
          </p:cNvPr>
          <p:cNvSpPr/>
          <p:nvPr/>
        </p:nvSpPr>
        <p:spPr>
          <a:xfrm>
            <a:off x="1060057" y="734279"/>
            <a:ext cx="409383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목표 분석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미팅요약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+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770F102-2C2D-C9AC-4D1B-B91CC7138EFA}"/>
              </a:ext>
            </a:extLst>
          </p:cNvPr>
          <p:cNvSpPr/>
          <p:nvPr/>
        </p:nvSpPr>
        <p:spPr>
          <a:xfrm>
            <a:off x="1060057" y="4029899"/>
            <a:ext cx="60992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캘린더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이번 주 미팅 일정 가지고 오기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68498D-FD40-8256-2AA1-7E6A7B03AC6E}"/>
              </a:ext>
            </a:extLst>
          </p:cNvPr>
          <p:cNvSpPr/>
          <p:nvPr/>
        </p:nvSpPr>
        <p:spPr>
          <a:xfrm>
            <a:off x="1060057" y="4799985"/>
            <a:ext cx="48419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DB/API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관련 문서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pic>
        <p:nvPicPr>
          <p:cNvPr id="2" name="그림 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7153CD-5CB8-5317-835B-DF6C7654A4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8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07953-6674-06AB-E639-9C297F1CE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8818A94-5884-735A-9B14-3D34FE743501}"/>
              </a:ext>
            </a:extLst>
          </p:cNvPr>
          <p:cNvSpPr/>
          <p:nvPr/>
        </p:nvSpPr>
        <p:spPr>
          <a:xfrm>
            <a:off x="1060058" y="730544"/>
            <a:ext cx="2961224" cy="2329152"/>
          </a:xfrm>
          <a:prstGeom prst="roundRect">
            <a:avLst>
              <a:gd name="adj" fmla="val 9251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계획 수립</a:t>
            </a:r>
            <a:endParaRPr lang="en-US" altLang="ko-KR" sz="2000" b="1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데이터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 생성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초안 및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pic>
        <p:nvPicPr>
          <p:cNvPr id="13" name="그림 12" descr="클립아트, 텍스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FA8128-9AF3-008C-75E2-05726CADBA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5" b="90000" l="5875" r="94125">
                        <a14:foregroundMark x1="46875" y1="8375" x2="52375" y2="8500"/>
                        <a14:foregroundMark x1="90750" y1="32875" x2="91125" y2="34625"/>
                        <a14:foregroundMark x1="88375" y1="46375" x2="88375" y2="46375"/>
                        <a14:foregroundMark x1="9375" y1="32625" x2="9000" y2="34750"/>
                        <a14:foregroundMark x1="19500" y1="79625" x2="19500" y2="79625"/>
                        <a14:foregroundMark x1="27125" y1="82875" x2="27125" y2="82875"/>
                        <a14:foregroundMark x1="39000" y1="80000" x2="39000" y2="80000"/>
                        <a14:foregroundMark x1="49625" y1="79125" x2="49625" y2="79125"/>
                        <a14:foregroundMark x1="60750" y1="78875" x2="60750" y2="78875"/>
                        <a14:foregroundMark x1="70000" y1="82250" x2="70000" y2="82250"/>
                        <a14:foregroundMark x1="83375" y1="78750" x2="83375" y2="78750"/>
                        <a14:foregroundMark x1="5875" y1="34125" x2="5875" y2="34125"/>
                        <a14:foregroundMark x1="94125" y1="34500" x2="94125" y2="34500"/>
                        <a14:backgroundMark x1="19000" y1="84250" x2="19000" y2="84250"/>
                        <a14:backgroundMark x1="39125" y1="83875" x2="39125" y2="8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42" y="541630"/>
            <a:ext cx="5144714" cy="514471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A054D2E-12E6-CE96-F27A-E96710D592A5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DED3716-791B-A08B-FEB0-511633CDCCE9}"/>
              </a:ext>
            </a:extLst>
          </p:cNvPr>
          <p:cNvSpPr/>
          <p:nvPr/>
        </p:nvSpPr>
        <p:spPr>
          <a:xfrm>
            <a:off x="5996940" y="-848600"/>
            <a:ext cx="5151505" cy="691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“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이번 주 미팅 요약 정리해서 팀에 메일 보내줘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/>
              </a:rPr>
              <a:t>”</a:t>
            </a:r>
            <a:endParaRPr lang="ko-KR" altLang="en-US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C742D95-3376-5685-77FF-AC327489024E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3110F5F-4C65-9709-1B6E-4B75144B87F8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12F1564-3EF4-1176-8033-B31CACE25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211BEB7-D4C0-E976-57AA-C4955AD8A5AE}"/>
              </a:ext>
            </a:extLst>
          </p:cNvPr>
          <p:cNvSpPr/>
          <p:nvPr/>
        </p:nvSpPr>
        <p:spPr>
          <a:xfrm>
            <a:off x="1060057" y="-35807"/>
            <a:ext cx="409383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목표 분석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미팅요약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+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63A4B1C-96E7-FC5E-5E8A-4A2BA44BED5A}"/>
              </a:ext>
            </a:extLst>
          </p:cNvPr>
          <p:cNvSpPr/>
          <p:nvPr/>
        </p:nvSpPr>
        <p:spPr>
          <a:xfrm>
            <a:off x="1060057" y="3259813"/>
            <a:ext cx="60992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캘린더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이번 주 미팅 일정 가지고 오기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9A0AD8-8490-073C-3DC4-37B8004EB3FF}"/>
              </a:ext>
            </a:extLst>
          </p:cNvPr>
          <p:cNvSpPr/>
          <p:nvPr/>
        </p:nvSpPr>
        <p:spPr>
          <a:xfrm>
            <a:off x="1060057" y="4029899"/>
            <a:ext cx="48419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DB/API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관련 문서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775419D-A245-A331-762C-E4D2152BF3F0}"/>
              </a:ext>
            </a:extLst>
          </p:cNvPr>
          <p:cNvSpPr/>
          <p:nvPr/>
        </p:nvSpPr>
        <p:spPr>
          <a:xfrm>
            <a:off x="1060058" y="4799985"/>
            <a:ext cx="3844452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LLM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을 활용하여 </a:t>
            </a:r>
            <a:r>
              <a:rPr lang="ko-KR" altLang="en-US" dirty="0" err="1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요약록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 작성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pic>
        <p:nvPicPr>
          <p:cNvPr id="2" name="그림 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B59957-8808-5A94-1328-0EFCF2621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29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013034" y="582692"/>
            <a:ext cx="2304435" cy="96393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5400" b="1" dirty="0">
                <a:solidFill>
                  <a:srgbClr val="1227EE"/>
                </a:solidFill>
              </a:rPr>
              <a:t>목차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873BF0A-2FF0-97D5-E9AB-FC851EDB4B8E}"/>
              </a:ext>
            </a:extLst>
          </p:cNvPr>
          <p:cNvSpPr/>
          <p:nvPr/>
        </p:nvSpPr>
        <p:spPr>
          <a:xfrm>
            <a:off x="546587" y="451126"/>
            <a:ext cx="265257" cy="1119367"/>
          </a:xfrm>
          <a:prstGeom prst="rect">
            <a:avLst/>
          </a:prstGeom>
          <a:solidFill>
            <a:srgbClr val="122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3E95A6EE-526B-2617-5725-6766897D4D32}"/>
              </a:ext>
            </a:extLst>
          </p:cNvPr>
          <p:cNvGrpSpPr/>
          <p:nvPr/>
        </p:nvGrpSpPr>
        <p:grpSpPr>
          <a:xfrm>
            <a:off x="1217487" y="2220841"/>
            <a:ext cx="10390724" cy="3656373"/>
            <a:chOff x="897889" y="1895915"/>
            <a:chExt cx="10390724" cy="3656373"/>
          </a:xfrm>
        </p:grpSpPr>
        <p:sp>
          <p:nvSpPr>
            <p:cNvPr id="16" name="TextBox 15"/>
            <p:cNvSpPr txBox="1"/>
            <p:nvPr/>
          </p:nvSpPr>
          <p:spPr>
            <a:xfrm>
              <a:off x="1301932" y="2522515"/>
              <a:ext cx="4754725" cy="421540"/>
            </a:xfrm>
            <a:prstGeom prst="rect">
              <a:avLst/>
            </a:prstGeom>
          </p:spPr>
          <p:txBody>
            <a:bodyPr wrap="none"/>
            <a:lstStyle/>
            <a:p>
              <a:pPr>
                <a:defRPr/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01.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주제 선정 배경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01932" y="3553382"/>
              <a:ext cx="3471764" cy="476296"/>
            </a:xfrm>
            <a:prstGeom prst="rect">
              <a:avLst/>
            </a:prstGeom>
          </p:spPr>
          <p:txBody>
            <a:bodyPr wrap="none"/>
            <a:lstStyle/>
            <a:p>
              <a:pPr>
                <a:defRPr/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02.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AI </a:t>
              </a:r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Agent란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?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01932" y="4606355"/>
              <a:ext cx="3785028" cy="436962"/>
            </a:xfrm>
            <a:prstGeom prst="rect">
              <a:avLst/>
            </a:prstGeom>
          </p:spPr>
          <p:txBody>
            <a:bodyPr wrap="none"/>
            <a:lstStyle/>
            <a:p>
              <a:pPr>
                <a:defRPr/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03.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디자인 패턴과 오케스트레이션</a:t>
              </a:r>
              <a:endPara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47074" y="2467759"/>
              <a:ext cx="4441539" cy="476296"/>
            </a:xfrm>
            <a:prstGeom prst="rect">
              <a:avLst/>
            </a:prstGeom>
          </p:spPr>
          <p:txBody>
            <a:bodyPr wrap="none"/>
            <a:lstStyle/>
            <a:p>
              <a:pPr>
                <a:defRPr/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04.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MCP란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?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47074" y="3514465"/>
              <a:ext cx="4286557" cy="419273"/>
            </a:xfrm>
            <a:prstGeom prst="rect">
              <a:avLst/>
            </a:prstGeom>
          </p:spPr>
          <p:txBody>
            <a:bodyPr wrap="none"/>
            <a:lstStyle/>
            <a:p>
              <a:pPr>
                <a:defRPr/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05.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AI </a:t>
              </a:r>
              <a:r>
                <a:rPr lang="ko-KR" altLang="en-US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Agent와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MCP</a:t>
              </a:r>
              <a:r>
                <a:rPr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의 보안</a:t>
              </a: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CFED6F-D0D4-7C3A-9755-81FA11C7414D}"/>
                </a:ext>
              </a:extLst>
            </p:cNvPr>
            <p:cNvGrpSpPr/>
            <p:nvPr/>
          </p:nvGrpSpPr>
          <p:grpSpPr>
            <a:xfrm>
              <a:off x="897889" y="1895917"/>
              <a:ext cx="218347" cy="3656371"/>
              <a:chOff x="1671550" y="1458475"/>
              <a:chExt cx="218347" cy="3656371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A9055EC-1E49-3375-01B4-7DA20EB22FC9}"/>
                  </a:ext>
                </a:extLst>
              </p:cNvPr>
              <p:cNvSpPr/>
              <p:nvPr/>
            </p:nvSpPr>
            <p:spPr>
              <a:xfrm flipH="1">
                <a:off x="1755115" y="1458475"/>
                <a:ext cx="45719" cy="3656371"/>
              </a:xfrm>
              <a:prstGeom prst="rect">
                <a:avLst/>
              </a:prstGeom>
              <a:gradFill flip="none" rotWithShape="1">
                <a:gsLst>
                  <a:gs pos="5000">
                    <a:srgbClr val="FFFFFF"/>
                  </a:gs>
                  <a:gs pos="71000">
                    <a:srgbClr val="1227EE"/>
                  </a:gs>
                  <a:gs pos="31000">
                    <a:srgbClr val="1227EE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E2339179-3BCD-BCA3-5893-CF40DDC25CA5}"/>
                  </a:ext>
                </a:extLst>
              </p:cNvPr>
              <p:cNvGrpSpPr/>
              <p:nvPr/>
            </p:nvGrpSpPr>
            <p:grpSpPr>
              <a:xfrm>
                <a:off x="1671550" y="2162041"/>
                <a:ext cx="218347" cy="2345390"/>
                <a:chOff x="1656641" y="2162041"/>
                <a:chExt cx="218347" cy="2345390"/>
              </a:xfrm>
            </p:grpSpPr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CA0E32E-244C-5D6E-E81E-7613010DEFC1}"/>
                    </a:ext>
                  </a:extLst>
                </p:cNvPr>
                <p:cNvSpPr/>
                <p:nvPr/>
              </p:nvSpPr>
              <p:spPr>
                <a:xfrm>
                  <a:off x="1662139" y="2162041"/>
                  <a:ext cx="212848" cy="212848"/>
                </a:xfrm>
                <a:prstGeom prst="ellipse">
                  <a:avLst/>
                </a:prstGeom>
                <a:solidFill>
                  <a:srgbClr val="1227E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-25000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ADCEFE4-9783-B7FB-9B31-6F273D65E32E}"/>
                    </a:ext>
                  </a:extLst>
                </p:cNvPr>
                <p:cNvSpPr/>
                <p:nvPr/>
              </p:nvSpPr>
              <p:spPr>
                <a:xfrm>
                  <a:off x="1662140" y="3216152"/>
                  <a:ext cx="212848" cy="212848"/>
                </a:xfrm>
                <a:prstGeom prst="ellipse">
                  <a:avLst/>
                </a:prstGeom>
                <a:solidFill>
                  <a:srgbClr val="1227E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481A7A4-9F5D-E8A9-F9FD-3912D3FB785F}"/>
                    </a:ext>
                  </a:extLst>
                </p:cNvPr>
                <p:cNvSpPr/>
                <p:nvPr/>
              </p:nvSpPr>
              <p:spPr>
                <a:xfrm>
                  <a:off x="1656641" y="4294583"/>
                  <a:ext cx="212848" cy="212848"/>
                </a:xfrm>
                <a:prstGeom prst="ellipse">
                  <a:avLst/>
                </a:prstGeom>
                <a:solidFill>
                  <a:srgbClr val="1227E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D256CA2-70C9-C6BE-58DA-FE6E5E26F7C9}"/>
                </a:ext>
              </a:extLst>
            </p:cNvPr>
            <p:cNvGrpSpPr/>
            <p:nvPr/>
          </p:nvGrpSpPr>
          <p:grpSpPr>
            <a:xfrm>
              <a:off x="6562402" y="1895915"/>
              <a:ext cx="218347" cy="3656371"/>
              <a:chOff x="1671550" y="1458475"/>
              <a:chExt cx="218347" cy="3656371"/>
            </a:xfrm>
          </p:grpSpPr>
          <p:sp>
            <p:nvSpPr>
              <p:cNvPr id="1024" name="직사각형 1023">
                <a:extLst>
                  <a:ext uri="{FF2B5EF4-FFF2-40B4-BE49-F238E27FC236}">
                    <a16:creationId xmlns:a16="http://schemas.microsoft.com/office/drawing/2014/main" id="{5FBF0FAF-B449-CF6F-D0A1-68EE360ECD34}"/>
                  </a:ext>
                </a:extLst>
              </p:cNvPr>
              <p:cNvSpPr/>
              <p:nvPr/>
            </p:nvSpPr>
            <p:spPr>
              <a:xfrm flipH="1">
                <a:off x="1755115" y="1458475"/>
                <a:ext cx="45719" cy="3656371"/>
              </a:xfrm>
              <a:prstGeom prst="rect">
                <a:avLst/>
              </a:prstGeom>
              <a:gradFill flip="none" rotWithShape="1">
                <a:gsLst>
                  <a:gs pos="5000">
                    <a:srgbClr val="FFFFFF"/>
                  </a:gs>
                  <a:gs pos="71000">
                    <a:srgbClr val="1227EE"/>
                  </a:gs>
                  <a:gs pos="31000">
                    <a:srgbClr val="1227EE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B3B881DA-395B-4B4D-C426-476313FA47D1}"/>
                  </a:ext>
                </a:extLst>
              </p:cNvPr>
              <p:cNvGrpSpPr/>
              <p:nvPr/>
            </p:nvGrpSpPr>
            <p:grpSpPr>
              <a:xfrm>
                <a:off x="1671550" y="2162041"/>
                <a:ext cx="218347" cy="2316362"/>
                <a:chOff x="1656641" y="2162041"/>
                <a:chExt cx="218347" cy="2316362"/>
              </a:xfrm>
            </p:grpSpPr>
            <p:sp>
              <p:nvSpPr>
                <p:cNvPr id="1027" name="타원 1026">
                  <a:extLst>
                    <a:ext uri="{FF2B5EF4-FFF2-40B4-BE49-F238E27FC236}">
                      <a16:creationId xmlns:a16="http://schemas.microsoft.com/office/drawing/2014/main" id="{BB808E26-204F-7179-5AD0-3444398EF126}"/>
                    </a:ext>
                  </a:extLst>
                </p:cNvPr>
                <p:cNvSpPr/>
                <p:nvPr/>
              </p:nvSpPr>
              <p:spPr>
                <a:xfrm>
                  <a:off x="1662139" y="2162041"/>
                  <a:ext cx="212848" cy="212848"/>
                </a:xfrm>
                <a:prstGeom prst="ellipse">
                  <a:avLst/>
                </a:prstGeom>
                <a:solidFill>
                  <a:srgbClr val="1227E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aseline="-25000" dirty="0"/>
                </a:p>
              </p:txBody>
            </p:sp>
            <p:sp>
              <p:nvSpPr>
                <p:cNvPr id="1028" name="타원 1027">
                  <a:extLst>
                    <a:ext uri="{FF2B5EF4-FFF2-40B4-BE49-F238E27FC236}">
                      <a16:creationId xmlns:a16="http://schemas.microsoft.com/office/drawing/2014/main" id="{104C5ACD-CE9D-393C-FFF5-7B45F6A904FD}"/>
                    </a:ext>
                  </a:extLst>
                </p:cNvPr>
                <p:cNvSpPr/>
                <p:nvPr/>
              </p:nvSpPr>
              <p:spPr>
                <a:xfrm>
                  <a:off x="1662140" y="3216152"/>
                  <a:ext cx="212848" cy="212848"/>
                </a:xfrm>
                <a:prstGeom prst="ellipse">
                  <a:avLst/>
                </a:prstGeom>
                <a:solidFill>
                  <a:srgbClr val="1227E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9" name="타원 1028">
                  <a:extLst>
                    <a:ext uri="{FF2B5EF4-FFF2-40B4-BE49-F238E27FC236}">
                      <a16:creationId xmlns:a16="http://schemas.microsoft.com/office/drawing/2014/main" id="{484BB25C-3F5B-94BF-5116-5B872A637EAB}"/>
                    </a:ext>
                  </a:extLst>
                </p:cNvPr>
                <p:cNvSpPr/>
                <p:nvPr/>
              </p:nvSpPr>
              <p:spPr>
                <a:xfrm>
                  <a:off x="1656641" y="4265555"/>
                  <a:ext cx="212848" cy="212848"/>
                </a:xfrm>
                <a:prstGeom prst="ellipse">
                  <a:avLst/>
                </a:prstGeom>
                <a:solidFill>
                  <a:srgbClr val="1227E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5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DC744-887F-56B1-9F90-6967B9D68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1D0F484-11C7-DDB4-2CF2-D90BF6075D5C}"/>
              </a:ext>
            </a:extLst>
          </p:cNvPr>
          <p:cNvSpPr/>
          <p:nvPr/>
        </p:nvSpPr>
        <p:spPr>
          <a:xfrm>
            <a:off x="1060058" y="-16914"/>
            <a:ext cx="2961224" cy="2329152"/>
          </a:xfrm>
          <a:prstGeom prst="roundRect">
            <a:avLst>
              <a:gd name="adj" fmla="val 9251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계획 수립</a:t>
            </a:r>
            <a:endParaRPr lang="en-US" altLang="ko-KR" sz="2000" b="1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데이터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 생성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초안 및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pic>
        <p:nvPicPr>
          <p:cNvPr id="4" name="그림 3" descr="클립아트, 텍스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224D7A-183B-2B0D-D41B-C692BA8E9B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5" b="90000" l="5875" r="94125">
                        <a14:foregroundMark x1="46875" y1="8375" x2="52375" y2="8500"/>
                        <a14:foregroundMark x1="90750" y1="32875" x2="91125" y2="34625"/>
                        <a14:foregroundMark x1="88375" y1="46375" x2="88375" y2="46375"/>
                        <a14:foregroundMark x1="9375" y1="32625" x2="9000" y2="34750"/>
                        <a14:foregroundMark x1="19500" y1="79625" x2="19500" y2="79625"/>
                        <a14:foregroundMark x1="27125" y1="82875" x2="27125" y2="82875"/>
                        <a14:foregroundMark x1="39000" y1="80000" x2="39000" y2="80000"/>
                        <a14:foregroundMark x1="49625" y1="79125" x2="49625" y2="79125"/>
                        <a14:foregroundMark x1="60750" y1="78875" x2="60750" y2="78875"/>
                        <a14:foregroundMark x1="70000" y1="82250" x2="70000" y2="82250"/>
                        <a14:foregroundMark x1="83375" y1="78750" x2="83375" y2="78750"/>
                        <a14:foregroundMark x1="5875" y1="34125" x2="5875" y2="34125"/>
                        <a14:foregroundMark x1="94125" y1="34500" x2="94125" y2="34500"/>
                        <a14:backgroundMark x1="19000" y1="84250" x2="19000" y2="84250"/>
                        <a14:backgroundMark x1="39125" y1="83875" x2="39125" y2="8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42" y="541630"/>
            <a:ext cx="5144714" cy="514471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639031C-7208-0190-3B2D-F872B919D9BD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091E73-D09F-4F10-E8BE-0318F2BAD24B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058A812-67B5-A9FD-349E-55AF1FE65554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8357A39-A276-004E-FB48-0BE0A70E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5B09ADB-392C-9D71-0434-BF873658FA71}"/>
              </a:ext>
            </a:extLst>
          </p:cNvPr>
          <p:cNvSpPr/>
          <p:nvPr/>
        </p:nvSpPr>
        <p:spPr>
          <a:xfrm>
            <a:off x="1060057" y="-805893"/>
            <a:ext cx="4093833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목표 분석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미팅요약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+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445CBBB-2AB7-35A2-0178-981EEECF6F40}"/>
              </a:ext>
            </a:extLst>
          </p:cNvPr>
          <p:cNvSpPr/>
          <p:nvPr/>
        </p:nvSpPr>
        <p:spPr>
          <a:xfrm>
            <a:off x="1060057" y="2489727"/>
            <a:ext cx="60992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캘린더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이번 주 미팅 일정 가지고 오기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705D095-A98F-2636-AEF4-D3AEE7BAD075}"/>
              </a:ext>
            </a:extLst>
          </p:cNvPr>
          <p:cNvSpPr/>
          <p:nvPr/>
        </p:nvSpPr>
        <p:spPr>
          <a:xfrm>
            <a:off x="1060057" y="3259813"/>
            <a:ext cx="48419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DB/API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관련 문서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1C73156-02C4-9228-ED3E-E67A5FF95229}"/>
              </a:ext>
            </a:extLst>
          </p:cNvPr>
          <p:cNvSpPr/>
          <p:nvPr/>
        </p:nvSpPr>
        <p:spPr>
          <a:xfrm>
            <a:off x="1060058" y="4029899"/>
            <a:ext cx="3844452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LLM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을 활용하여 </a:t>
            </a:r>
            <a:r>
              <a:rPr lang="ko-KR" altLang="en-US" dirty="0" err="1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요약록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 작성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EA25F83-BDF3-7CDD-BFA4-337BA321FBEC}"/>
              </a:ext>
            </a:extLst>
          </p:cNvPr>
          <p:cNvSpPr/>
          <p:nvPr/>
        </p:nvSpPr>
        <p:spPr>
          <a:xfrm>
            <a:off x="1060058" y="4799985"/>
            <a:ext cx="4717287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이메일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팀원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pic>
        <p:nvPicPr>
          <p:cNvPr id="2" name="그림 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B59A28-A2EF-59A0-48FF-AB2BAB8294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A7F07-0DFC-9200-1D13-097DA5F20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C6767E4-46B8-10B0-2DC8-42EC348F57D7}"/>
              </a:ext>
            </a:extLst>
          </p:cNvPr>
          <p:cNvSpPr/>
          <p:nvPr/>
        </p:nvSpPr>
        <p:spPr>
          <a:xfrm>
            <a:off x="1060058" y="-734278"/>
            <a:ext cx="2961224" cy="2329152"/>
          </a:xfrm>
          <a:prstGeom prst="roundRect">
            <a:avLst>
              <a:gd name="adj" fmla="val 9251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계획 수립</a:t>
            </a:r>
            <a:endParaRPr lang="en-US" altLang="ko-KR" sz="2000" b="1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데이터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 생성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초안 및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pic>
        <p:nvPicPr>
          <p:cNvPr id="2" name="그림 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84C353-3EBA-294F-E781-73306E090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5" name="그림 4" descr="클립아트, 텍스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4796A40-1D73-70FA-BD97-B45FC7A753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75" b="90000" l="5875" r="94125">
                        <a14:foregroundMark x1="46875" y1="8375" x2="52375" y2="8500"/>
                        <a14:foregroundMark x1="90750" y1="32875" x2="91125" y2="34625"/>
                        <a14:foregroundMark x1="88375" y1="46375" x2="88375" y2="46375"/>
                        <a14:foregroundMark x1="9375" y1="32625" x2="9000" y2="34750"/>
                        <a14:foregroundMark x1="19500" y1="79625" x2="19500" y2="79625"/>
                        <a14:foregroundMark x1="27125" y1="82875" x2="27125" y2="82875"/>
                        <a14:foregroundMark x1="39000" y1="80000" x2="39000" y2="80000"/>
                        <a14:foregroundMark x1="49625" y1="79125" x2="49625" y2="79125"/>
                        <a14:foregroundMark x1="60750" y1="78875" x2="60750" y2="78875"/>
                        <a14:foregroundMark x1="70000" y1="82250" x2="70000" y2="82250"/>
                        <a14:foregroundMark x1="83375" y1="78750" x2="83375" y2="78750"/>
                        <a14:foregroundMark x1="5875" y1="34125" x2="5875" y2="34125"/>
                        <a14:foregroundMark x1="94125" y1="34500" x2="94125" y2="34500"/>
                        <a14:backgroundMark x1="19000" y1="84250" x2="19000" y2="84250"/>
                        <a14:backgroundMark x1="39125" y1="83875" x2="39125" y2="8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42" y="541630"/>
            <a:ext cx="5144714" cy="514471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01FED57-43AA-0737-88EF-E9132B87ED17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4C989DE-AB5F-5F9D-31B2-00533D05F412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B1E3AB3-8FFB-4678-F597-638CAC6FCE41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40AE352-2660-A4E0-4FE2-3551CEFCF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7FC8D37-7FA6-DC85-5D3E-8C2D16EDC177}"/>
              </a:ext>
            </a:extLst>
          </p:cNvPr>
          <p:cNvSpPr/>
          <p:nvPr/>
        </p:nvSpPr>
        <p:spPr>
          <a:xfrm>
            <a:off x="1060057" y="1791257"/>
            <a:ext cx="60992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캘린더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이번 주 미팅 일정 가지고 오기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3AEA1EC-0348-9ABD-7D6F-B15E208A9DC6}"/>
              </a:ext>
            </a:extLst>
          </p:cNvPr>
          <p:cNvSpPr/>
          <p:nvPr/>
        </p:nvSpPr>
        <p:spPr>
          <a:xfrm>
            <a:off x="1060057" y="2561343"/>
            <a:ext cx="48419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DB/API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관련 문서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5FD4A1F-BA87-70B9-EF78-68AAA2A5F7EC}"/>
              </a:ext>
            </a:extLst>
          </p:cNvPr>
          <p:cNvSpPr/>
          <p:nvPr/>
        </p:nvSpPr>
        <p:spPr>
          <a:xfrm>
            <a:off x="1060058" y="3331429"/>
            <a:ext cx="3844452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LLM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을 활용하여 </a:t>
            </a:r>
            <a:r>
              <a:rPr lang="ko-KR" altLang="en-US" dirty="0" err="1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요약록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 작성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3100327-65EF-D04E-6CA2-4D4ED4FFF9A8}"/>
              </a:ext>
            </a:extLst>
          </p:cNvPr>
          <p:cNvSpPr/>
          <p:nvPr/>
        </p:nvSpPr>
        <p:spPr>
          <a:xfrm>
            <a:off x="1060058" y="4101515"/>
            <a:ext cx="4717287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이메일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팀원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AE1433D-D480-5857-E8C5-B912B1A2700D}"/>
              </a:ext>
            </a:extLst>
          </p:cNvPr>
          <p:cNvSpPr/>
          <p:nvPr/>
        </p:nvSpPr>
        <p:spPr>
          <a:xfrm>
            <a:off x="1060058" y="4835793"/>
            <a:ext cx="3844452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초안 자동 생성 및 첨부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071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0675E-A582-2842-AFBE-6F0AE0ECF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0BD4CEF-E941-B27E-970A-4CE05D9C8FA3}"/>
              </a:ext>
            </a:extLst>
          </p:cNvPr>
          <p:cNvSpPr/>
          <p:nvPr/>
        </p:nvSpPr>
        <p:spPr>
          <a:xfrm>
            <a:off x="1060058" y="-1540172"/>
            <a:ext cx="2961224" cy="2329152"/>
          </a:xfrm>
          <a:prstGeom prst="roundRect">
            <a:avLst>
              <a:gd name="adj" fmla="val 9251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계획 수립</a:t>
            </a:r>
            <a:endParaRPr lang="en-US" altLang="ko-KR" sz="2000" b="1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데이터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 생성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초안 및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pic>
        <p:nvPicPr>
          <p:cNvPr id="2" name="그림 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ED132F-B0E8-9E76-850A-9CCE3A0F2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4" name="그림 13" descr="클립아트, 텍스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F5C650-F23D-C371-9806-6D4BA08F65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75" b="90000" l="5875" r="94125">
                        <a14:foregroundMark x1="46875" y1="8375" x2="52375" y2="8500"/>
                        <a14:foregroundMark x1="90750" y1="32875" x2="91125" y2="34625"/>
                        <a14:foregroundMark x1="88375" y1="46375" x2="88375" y2="46375"/>
                        <a14:foregroundMark x1="9375" y1="32625" x2="9000" y2="34750"/>
                        <a14:foregroundMark x1="19500" y1="79625" x2="19500" y2="79625"/>
                        <a14:foregroundMark x1="27125" y1="82875" x2="27125" y2="82875"/>
                        <a14:foregroundMark x1="39000" y1="80000" x2="39000" y2="80000"/>
                        <a14:foregroundMark x1="49625" y1="79125" x2="49625" y2="79125"/>
                        <a14:foregroundMark x1="60750" y1="78875" x2="60750" y2="78875"/>
                        <a14:foregroundMark x1="70000" y1="82250" x2="70000" y2="82250"/>
                        <a14:foregroundMark x1="83375" y1="78750" x2="83375" y2="78750"/>
                        <a14:foregroundMark x1="5875" y1="34125" x2="5875" y2="34125"/>
                        <a14:foregroundMark x1="94125" y1="34500" x2="94125" y2="34500"/>
                        <a14:backgroundMark x1="19000" y1="84250" x2="19000" y2="84250"/>
                        <a14:backgroundMark x1="39125" y1="83875" x2="39125" y2="8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42" y="541630"/>
            <a:ext cx="5144714" cy="514471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59399CB-14EA-DAE6-D72B-908D378D9B34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888B59-1DED-1604-AC48-844827D713CB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065552E-29F3-987A-755E-9132147C6FB3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E78C479A-D023-82A3-BFE2-8201ED04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2B0C5B1-211B-AA4A-265C-C7F90CD5B888}"/>
              </a:ext>
            </a:extLst>
          </p:cNvPr>
          <p:cNvSpPr/>
          <p:nvPr/>
        </p:nvSpPr>
        <p:spPr>
          <a:xfrm>
            <a:off x="1060057" y="985363"/>
            <a:ext cx="60992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캘린더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이번 주 미팅 일정 가지고 오기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217B591-E5C2-E119-A90F-7CA3047383F0}"/>
              </a:ext>
            </a:extLst>
          </p:cNvPr>
          <p:cNvSpPr/>
          <p:nvPr/>
        </p:nvSpPr>
        <p:spPr>
          <a:xfrm>
            <a:off x="1060057" y="1755449"/>
            <a:ext cx="48419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DB/API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관련 문서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0C58E1-A301-D1C1-840D-D6B69E0C9829}"/>
              </a:ext>
            </a:extLst>
          </p:cNvPr>
          <p:cNvSpPr/>
          <p:nvPr/>
        </p:nvSpPr>
        <p:spPr>
          <a:xfrm>
            <a:off x="1060058" y="2525535"/>
            <a:ext cx="3844452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LLM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을 활용하여 </a:t>
            </a:r>
            <a:r>
              <a:rPr lang="ko-KR" altLang="en-US" dirty="0" err="1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요약록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 작성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5A85AD3-559B-6EB5-21A4-550D6FC287CB}"/>
              </a:ext>
            </a:extLst>
          </p:cNvPr>
          <p:cNvSpPr/>
          <p:nvPr/>
        </p:nvSpPr>
        <p:spPr>
          <a:xfrm>
            <a:off x="1060058" y="3295621"/>
            <a:ext cx="4717287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이메일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팀원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FE1E545-B49F-FA98-59BB-D8895120306E}"/>
              </a:ext>
            </a:extLst>
          </p:cNvPr>
          <p:cNvSpPr/>
          <p:nvPr/>
        </p:nvSpPr>
        <p:spPr>
          <a:xfrm>
            <a:off x="1060058" y="4029899"/>
            <a:ext cx="3844452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초안 자동 생성 및 첨부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70972AC-2ECF-20E5-CDD0-D0E6A90F0B6D}"/>
              </a:ext>
            </a:extLst>
          </p:cNvPr>
          <p:cNvSpPr/>
          <p:nvPr/>
        </p:nvSpPr>
        <p:spPr>
          <a:xfrm>
            <a:off x="1060058" y="4799985"/>
            <a:ext cx="5035942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발송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혹은 최종 확인 요청 후 발송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0294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0E9BE-BC8C-A2D0-2E2C-6D634027F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AEDF275-3411-6C7F-9D9C-630462F2179A}"/>
              </a:ext>
            </a:extLst>
          </p:cNvPr>
          <p:cNvSpPr/>
          <p:nvPr/>
        </p:nvSpPr>
        <p:spPr>
          <a:xfrm>
            <a:off x="1060058" y="-4316750"/>
            <a:ext cx="2961224" cy="2329152"/>
          </a:xfrm>
          <a:prstGeom prst="roundRect">
            <a:avLst>
              <a:gd name="adj" fmla="val 9251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계획 수립</a:t>
            </a:r>
            <a:endParaRPr lang="en-US" altLang="ko-KR" sz="2000" b="1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데이터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 생성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메일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초안 및 발송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pic>
        <p:nvPicPr>
          <p:cNvPr id="16" name="그림 15" descr="클립아트, 텍스트, 그래픽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9763146-154C-F3BD-6BA0-15126188A8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75" b="90000" l="5875" r="94125">
                        <a14:foregroundMark x1="46875" y1="8375" x2="52375" y2="8500"/>
                        <a14:foregroundMark x1="90750" y1="32875" x2="91125" y2="34625"/>
                        <a14:foregroundMark x1="88375" y1="46375" x2="88375" y2="46375"/>
                        <a14:foregroundMark x1="9375" y1="32625" x2="9000" y2="34750"/>
                        <a14:foregroundMark x1="19500" y1="79625" x2="19500" y2="79625"/>
                        <a14:foregroundMark x1="27125" y1="82875" x2="27125" y2="82875"/>
                        <a14:foregroundMark x1="39000" y1="80000" x2="39000" y2="80000"/>
                        <a14:foregroundMark x1="49625" y1="79125" x2="49625" y2="79125"/>
                        <a14:foregroundMark x1="60750" y1="78875" x2="60750" y2="78875"/>
                        <a14:foregroundMark x1="70000" y1="82250" x2="70000" y2="82250"/>
                        <a14:foregroundMark x1="83375" y1="78750" x2="83375" y2="78750"/>
                        <a14:foregroundMark x1="5875" y1="34125" x2="5875" y2="34125"/>
                        <a14:foregroundMark x1="94125" y1="34500" x2="94125" y2="34500"/>
                        <a14:backgroundMark x1="19000" y1="84250" x2="19000" y2="84250"/>
                        <a14:backgroundMark x1="39125" y1="83875" x2="39125" y2="83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642" y="541630"/>
            <a:ext cx="5144714" cy="514471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3CBF928-F663-AC78-F1B7-A3AD9C050C38}"/>
              </a:ext>
            </a:extLst>
          </p:cNvPr>
          <p:cNvSpPr/>
          <p:nvPr/>
        </p:nvSpPr>
        <p:spPr>
          <a:xfrm>
            <a:off x="1060057" y="5570071"/>
            <a:ext cx="10088388" cy="746299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91314FC-82ED-4706-EEBF-6A2FF9AF7FC4}"/>
              </a:ext>
            </a:extLst>
          </p:cNvPr>
          <p:cNvGrpSpPr/>
          <p:nvPr/>
        </p:nvGrpSpPr>
        <p:grpSpPr>
          <a:xfrm>
            <a:off x="10438171" y="5619295"/>
            <a:ext cx="647849" cy="647849"/>
            <a:chOff x="10438171" y="5619295"/>
            <a:chExt cx="647849" cy="64784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7B2D85B-FF9E-B03C-C9FB-F9EB0F2F52CE}"/>
                </a:ext>
              </a:extLst>
            </p:cNvPr>
            <p:cNvSpPr/>
            <p:nvPr/>
          </p:nvSpPr>
          <p:spPr>
            <a:xfrm>
              <a:off x="10438171" y="5619295"/>
              <a:ext cx="647849" cy="64784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블랙, 어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72D19B3-05D4-1074-8947-DA57E90D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41791" y="5768635"/>
              <a:ext cx="400529" cy="400529"/>
            </a:xfrm>
            <a:prstGeom prst="rect">
              <a:avLst/>
            </a:prstGeom>
          </p:spPr>
        </p:pic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D8C9EE6-FEE9-2EBF-E920-9472F78F7354}"/>
              </a:ext>
            </a:extLst>
          </p:cNvPr>
          <p:cNvSpPr/>
          <p:nvPr/>
        </p:nvSpPr>
        <p:spPr>
          <a:xfrm>
            <a:off x="1060057" y="-1827023"/>
            <a:ext cx="60992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캘린더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이번 주 미팅 일정 가지고 오기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04EFEA6-AAFD-F656-6E74-CF26F5CEF2F6}"/>
              </a:ext>
            </a:extLst>
          </p:cNvPr>
          <p:cNvSpPr/>
          <p:nvPr/>
        </p:nvSpPr>
        <p:spPr>
          <a:xfrm>
            <a:off x="1060057" y="-1056937"/>
            <a:ext cx="4841979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회의록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DB/API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관련 문서 수집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E7F6277-95AB-DF5C-427C-82FB46A0922E}"/>
              </a:ext>
            </a:extLst>
          </p:cNvPr>
          <p:cNvSpPr/>
          <p:nvPr/>
        </p:nvSpPr>
        <p:spPr>
          <a:xfrm>
            <a:off x="1060058" y="-286851"/>
            <a:ext cx="3844452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LLM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을 활용하여 </a:t>
            </a:r>
            <a:r>
              <a:rPr lang="ko-KR" altLang="en-US" dirty="0" err="1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요약록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 작성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D8ADBE-247D-4743-B7B6-9A2B6E62C463}"/>
              </a:ext>
            </a:extLst>
          </p:cNvPr>
          <p:cNvSpPr/>
          <p:nvPr/>
        </p:nvSpPr>
        <p:spPr>
          <a:xfrm>
            <a:off x="1060058" y="483235"/>
            <a:ext cx="4717287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이메일 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API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호출 → 팀원 리스트 확인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93F45CB-4D78-50E7-F5E8-A03DA88F61AF}"/>
              </a:ext>
            </a:extLst>
          </p:cNvPr>
          <p:cNvSpPr/>
          <p:nvPr/>
        </p:nvSpPr>
        <p:spPr>
          <a:xfrm>
            <a:off x="1060058" y="1217513"/>
            <a:ext cx="3844452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초안 자동 생성 및 첨부</a:t>
            </a:r>
            <a:endParaRPr lang="en-US" altLang="ko-KR" dirty="0">
              <a:solidFill>
                <a:schemeClr val="tx1"/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4E1186B-6FFF-2123-00A8-986D5ABACEBA}"/>
              </a:ext>
            </a:extLst>
          </p:cNvPr>
          <p:cNvSpPr/>
          <p:nvPr/>
        </p:nvSpPr>
        <p:spPr>
          <a:xfrm>
            <a:off x="1060058" y="1987599"/>
            <a:ext cx="5035942" cy="573703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메일 발송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혹은 최종 확인 요청 후 발송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)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5C4C11D-005A-2828-557A-F5A05AEC607F}"/>
              </a:ext>
            </a:extLst>
          </p:cNvPr>
          <p:cNvSpPr/>
          <p:nvPr/>
        </p:nvSpPr>
        <p:spPr>
          <a:xfrm>
            <a:off x="1060057" y="2757685"/>
            <a:ext cx="5403087" cy="2616003"/>
          </a:xfrm>
          <a:prstGeom prst="roundRect">
            <a:avLst>
              <a:gd name="adj" fmla="val 642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결과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팀 전체에게 메일을 발송 완료하였습니다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요약 내용은 다음과 같습니다</a:t>
            </a:r>
            <a:r>
              <a:rPr lang="en-US" altLang="ko-KR" dirty="0">
                <a:solidFill>
                  <a:schemeClr val="tx1"/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69445FD-377F-C635-547B-771DC4DFDA4B}"/>
              </a:ext>
            </a:extLst>
          </p:cNvPr>
          <p:cNvSpPr/>
          <p:nvPr/>
        </p:nvSpPr>
        <p:spPr>
          <a:xfrm>
            <a:off x="1432420" y="3905091"/>
            <a:ext cx="4663580" cy="134079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요약 내용</a:t>
            </a:r>
            <a:endParaRPr lang="en-US" altLang="ko-KR" sz="2400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pic>
        <p:nvPicPr>
          <p:cNvPr id="2" name="그림 1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DECDA30-5217-D896-425E-AD443EC46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6" b="99515" l="1364" r="99932">
                        <a14:foregroundMark x1="2341" y1="4848" x2="2341" y2="4848"/>
                        <a14:foregroundMark x1="2409" y1="3677" x2="1659" y2="21737"/>
                        <a14:foregroundMark x1="5341" y1="2182" x2="9591" y2="1172"/>
                        <a14:foregroundMark x1="9591" y1="1172" x2="14909" y2="1172"/>
                        <a14:foregroundMark x1="15886" y1="2465" x2="44659" y2="768"/>
                        <a14:foregroundMark x1="44659" y1="768" x2="51205" y2="768"/>
                        <a14:foregroundMark x1="51205" y1="768" x2="56841" y2="566"/>
                        <a14:foregroundMark x1="56841" y1="566" x2="71568" y2="566"/>
                        <a14:foregroundMark x1="73682" y1="1131" x2="95955" y2="1657"/>
                        <a14:foregroundMark x1="95955" y1="1657" x2="98955" y2="7394"/>
                        <a14:foregroundMark x1="98955" y1="7394" x2="99068" y2="18222"/>
                        <a14:foregroundMark x1="98636" y1="18020" x2="99250" y2="58990"/>
                        <a14:foregroundMark x1="1023" y1="93455" x2="3955" y2="98747"/>
                        <a14:foregroundMark x1="3955" y1="98747" x2="20682" y2="99677"/>
                        <a14:foregroundMark x1="20682" y1="99677" x2="33727" y2="99354"/>
                        <a14:foregroundMark x1="33727" y1="99354" x2="50136" y2="99354"/>
                        <a14:foregroundMark x1="50136" y1="99354" x2="77432" y2="98667"/>
                        <a14:foregroundMark x1="77432" y1="98667" x2="85818" y2="99960"/>
                        <a14:foregroundMark x1="85818" y1="99960" x2="95318" y2="99394"/>
                        <a14:foregroundMark x1="95318" y1="99394" x2="98864" y2="94465"/>
                        <a14:foregroundMark x1="98864" y1="94465" x2="98864" y2="91960"/>
                        <a14:foregroundMark x1="99205" y1="58747" x2="99932" y2="82465"/>
                        <a14:foregroundMark x1="99932" y1="82465" x2="98091" y2="63475"/>
                        <a14:foregroundMark x1="1364" y1="23475" x2="1364" y2="92687"/>
                        <a14:foregroundMark x1="2977" y1="94384" x2="2136" y2="93455"/>
                        <a14:foregroundMark x1="773" y1="98747" x2="19682" y2="99354"/>
                        <a14:foregroundMark x1="19682" y1="99354" x2="41682" y2="97859"/>
                        <a14:foregroundMark x1="41682" y1="97859" x2="60182" y2="99515"/>
                        <a14:backgroundMark x1="7568" y1="14020" x2="15273" y2="29455"/>
                        <a14:backgroundMark x1="15273" y1="29455" x2="47545" y2="37293"/>
                        <a14:backgroundMark x1="47545" y1="37293" x2="50250" y2="32444"/>
                        <a14:backgroundMark x1="15932" y1="18020" x2="16273" y2="45899"/>
                        <a14:backgroundMark x1="5886" y1="7556" x2="21795" y2="7232"/>
                        <a14:backgroundMark x1="21795" y1="7232" x2="89568" y2="7232"/>
                        <a14:backgroundMark x1="89568" y1="7232" x2="93159" y2="70626"/>
                        <a14:backgroundMark x1="93159" y1="70626" x2="92773" y2="85980"/>
                        <a14:backgroundMark x1="92773" y1="85980" x2="18909" y2="92242"/>
                        <a14:backgroundMark x1="18909" y1="92242" x2="8500" y2="89697"/>
                        <a14:backgroundMark x1="8500" y1="89697" x2="6818" y2="79313"/>
                        <a14:backgroundMark x1="6818" y1="79313" x2="5705" y2="7232"/>
                        <a14:backgroundMark x1="23182" y1="15596" x2="68432" y2="28242"/>
                        <a14:backgroundMark x1="68432" y1="28242" x2="56477" y2="61535"/>
                        <a14:backgroundMark x1="56477" y1="61535" x2="36659" y2="67919"/>
                        <a14:backgroundMark x1="36659" y1="67919" x2="36045" y2="66505"/>
                        <a14:backgroundMark x1="20114" y1="42545" x2="19477" y2="57576"/>
                        <a14:backgroundMark x1="19477" y1="57576" x2="41477" y2="55717"/>
                        <a14:backgroundMark x1="41477" y1="55717" x2="31523" y2="61253"/>
                        <a14:backgroundMark x1="31523" y1="61253" x2="65250" y2="60970"/>
                        <a14:backgroundMark x1="65250" y1="60970" x2="67000" y2="58747"/>
                        <a14:backgroundMark x1="71000" y1="26020" x2="83545" y2="18626"/>
                        <a14:backgroundMark x1="83545" y1="18626" x2="75659" y2="32283"/>
                        <a14:backgroundMark x1="75659" y1="32283" x2="70205" y2="26101"/>
                        <a14:backgroundMark x1="70205" y1="26101" x2="71591" y2="24525"/>
                        <a14:backgroundMark x1="75341" y1="37535" x2="69205" y2="48364"/>
                        <a14:backgroundMark x1="69205" y1="48364" x2="81932" y2="73374"/>
                        <a14:backgroundMark x1="81932" y1="73374" x2="89091" y2="40121"/>
                        <a14:backgroundMark x1="89091" y1="40121" x2="72568" y2="41414"/>
                        <a14:backgroundMark x1="72568" y1="41414" x2="74227" y2="3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36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145C4-58FC-1943-ECD5-EEC668FAE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95FAF-F9E9-C8F9-DB58-BEEFE8462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61" y="1158097"/>
            <a:ext cx="6830785" cy="1036605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altLang="ko-KR" sz="6900">
                <a:solidFill>
                  <a:schemeClr val="lt1"/>
                </a:solidFill>
              </a:rPr>
              <a:t>1. </a:t>
            </a:r>
            <a:r>
              <a:rPr lang="ko-KR" altLang="en-US" sz="6900">
                <a:solidFill>
                  <a:schemeClr val="lt1"/>
                </a:solidFill>
              </a:rPr>
              <a:t>주제 선정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21154E-F558-A6F8-76C5-954D1C7B432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0" y="0"/>
            <a:ext cx="12192000" cy="974272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0E0451-1273-0F7B-EE78-17AC00E20C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0691" y="-1"/>
            <a:ext cx="12372691" cy="7011422"/>
          </a:xfrm>
          <a:prstGeom prst="rect">
            <a:avLst/>
          </a:prstGeom>
          <a:solidFill>
            <a:srgbClr val="0D1EBB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rgbClr val="0D1EBB"/>
              </a:solidFill>
            </a:endParaRPr>
          </a:p>
        </p:txBody>
      </p:sp>
      <p:pic>
        <p:nvPicPr>
          <p:cNvPr id="13" name="그림 12" descr="실내, 사무실 건물, 의류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7F9C72C-5B8D-4098-5752-F508499334E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-180692" y="-1"/>
            <a:ext cx="12372692" cy="7141030"/>
          </a:xfrm>
          <a:prstGeom prst="rect">
            <a:avLst/>
          </a:prstGeom>
        </p:spPr>
      </p:pic>
      <p:pic>
        <p:nvPicPr>
          <p:cNvPr id="20" name="그림 19" descr="&#10;">
            <a:extLst>
              <a:ext uri="{FF2B5EF4-FFF2-40B4-BE49-F238E27FC236}">
                <a16:creationId xmlns:a16="http://schemas.microsoft.com/office/drawing/2014/main" id="{19BA1FF6-F865-1BB4-1A53-5839FA4F58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3260807"/>
            <a:ext cx="12192000" cy="3934438"/>
          </a:xfrm>
          <a:prstGeom prst="rect">
            <a:avLst/>
          </a:prstGeom>
        </p:spPr>
      </p:pic>
      <p:pic>
        <p:nvPicPr>
          <p:cNvPr id="21" name="그림 20" descr="&#10;">
            <a:extLst>
              <a:ext uri="{FF2B5EF4-FFF2-40B4-BE49-F238E27FC236}">
                <a16:creationId xmlns:a16="http://schemas.microsoft.com/office/drawing/2014/main" id="{1597BA13-B11D-06E2-A188-AE099114271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9721" y="-217766"/>
            <a:ext cx="12192000" cy="393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71C22-6EEE-C408-65FA-79E8BBAD3A5C}"/>
              </a:ext>
            </a:extLst>
          </p:cNvPr>
          <p:cNvSpPr txBox="1"/>
          <p:nvPr/>
        </p:nvSpPr>
        <p:spPr>
          <a:xfrm>
            <a:off x="2772312" y="2828836"/>
            <a:ext cx="6647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2. AI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Agent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란</a:t>
            </a:r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61617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2A91B-E438-CA20-070A-B5E3AF81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C0320A74-CB8D-BACD-CBB2-F34079CA1509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D79477F6-B53A-B108-1187-11DAF8E2452C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7058ADF5-1476-9D4A-E2A2-150924E9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7F9FCDA-F757-100C-7712-4158E95CA097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258C9B92-46A0-15EF-2AF2-E05EB406B0D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AI Agent 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란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?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E7F07E-BE43-D39C-7780-C6E8526384B3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D45A0D35-32BE-3841-9BF4-0BFB243F06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" b="15785"/>
          <a:stretch>
            <a:fillRect/>
          </a:stretch>
        </p:blipFill>
        <p:spPr bwMode="auto">
          <a:xfrm>
            <a:off x="1398554" y="1371117"/>
            <a:ext cx="9394892" cy="408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4E28D04-152F-CB95-845C-D1E04B141030}"/>
              </a:ext>
            </a:extLst>
          </p:cNvPr>
          <p:cNvSpPr/>
          <p:nvPr/>
        </p:nvSpPr>
        <p:spPr>
          <a:xfrm>
            <a:off x="1615439" y="5454152"/>
            <a:ext cx="8961122" cy="1214936"/>
          </a:xfrm>
          <a:prstGeom prst="roundRect">
            <a:avLst>
              <a:gd name="adj" fmla="val 932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dirty="0">
                <a:solidFill>
                  <a:schemeClr val="tx1"/>
                </a:solidFill>
                <a:latin typeface="Pretendard Variable Medium"/>
              </a:rPr>
              <a:t>유저가 정의한 </a:t>
            </a:r>
            <a:r>
              <a:rPr lang="ko-KR" altLang="en-US" dirty="0" err="1">
                <a:solidFill>
                  <a:schemeClr val="tx1"/>
                </a:solidFill>
                <a:latin typeface="Pretendard Variable Medium"/>
              </a:rPr>
              <a:t>목표을</a:t>
            </a:r>
            <a:r>
              <a:rPr lang="ko-KR" altLang="en-US" dirty="0">
                <a:solidFill>
                  <a:schemeClr val="tx1"/>
                </a:solidFill>
                <a:latin typeface="Pretendard Variable Medium"/>
              </a:rPr>
              <a:t> 달성하기 위해 </a:t>
            </a:r>
            <a:r>
              <a:rPr lang="en-US" altLang="ko-KR" dirty="0">
                <a:solidFill>
                  <a:schemeClr val="tx1"/>
                </a:solidFill>
                <a:latin typeface="Pretendard Variable Medium"/>
              </a:rPr>
              <a:t>AI </a:t>
            </a:r>
            <a:r>
              <a:rPr lang="ko-KR" altLang="en-US" dirty="0">
                <a:solidFill>
                  <a:schemeClr val="tx1"/>
                </a:solidFill>
                <a:latin typeface="Pretendard Variable Medium"/>
              </a:rPr>
              <a:t>모델을 활용하여 환경과 </a:t>
            </a:r>
            <a:r>
              <a:rPr lang="ko-KR" altLang="en-US" sz="2000" b="1" dirty="0">
                <a:solidFill>
                  <a:schemeClr val="tx1"/>
                </a:solidFill>
                <a:latin typeface="Pretendard Variable Medium"/>
              </a:rPr>
              <a:t>상호작용</a:t>
            </a:r>
            <a:r>
              <a:rPr lang="ko-KR" altLang="en-US" dirty="0">
                <a:solidFill>
                  <a:schemeClr val="tx1"/>
                </a:solidFill>
                <a:latin typeface="Pretendard Variable Medium"/>
              </a:rPr>
              <a:t>하는 </a:t>
            </a:r>
            <a:endParaRPr lang="en-US" altLang="ko-KR" dirty="0">
              <a:solidFill>
                <a:schemeClr val="tx1"/>
              </a:solidFill>
              <a:latin typeface="Pretendard Variable Medium"/>
            </a:endParaRPr>
          </a:p>
          <a:p>
            <a:pPr marL="360000"/>
            <a:r>
              <a:rPr lang="ko-KR" altLang="en-US" dirty="0">
                <a:solidFill>
                  <a:schemeClr val="tx1"/>
                </a:solidFill>
                <a:latin typeface="Pretendard Variable Medium"/>
              </a:rPr>
              <a:t>시스템으로</a:t>
            </a:r>
            <a:r>
              <a:rPr lang="en-US" altLang="ko-KR" dirty="0">
                <a:solidFill>
                  <a:schemeClr val="tx1"/>
                </a:solidFill>
                <a:latin typeface="Pretendard Variable Medium"/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  <a:latin typeface="Pretendard Variable Medium"/>
              </a:rPr>
              <a:t>추론</a:t>
            </a:r>
            <a:r>
              <a:rPr lang="en-US" altLang="ko-KR" dirty="0">
                <a:solidFill>
                  <a:schemeClr val="tx1"/>
                </a:solidFill>
                <a:latin typeface="Pretendard Variable Medium"/>
              </a:rPr>
              <a:t>(reasoning), </a:t>
            </a:r>
            <a:r>
              <a:rPr lang="ko-KR" altLang="en-US" sz="2000" b="1" dirty="0">
                <a:solidFill>
                  <a:schemeClr val="tx1"/>
                </a:solidFill>
                <a:latin typeface="Pretendard Variable Medium"/>
              </a:rPr>
              <a:t>계획</a:t>
            </a:r>
            <a:r>
              <a:rPr lang="en-US" altLang="ko-KR" dirty="0">
                <a:solidFill>
                  <a:schemeClr val="tx1"/>
                </a:solidFill>
                <a:latin typeface="Pretendard Variable Medium"/>
              </a:rPr>
              <a:t>(planning), </a:t>
            </a:r>
            <a:r>
              <a:rPr lang="ko-KR" altLang="en-US" dirty="0">
                <a:solidFill>
                  <a:schemeClr val="tx1"/>
                </a:solidFill>
                <a:latin typeface="Pretendard Variable Medium"/>
              </a:rPr>
              <a:t>그리고 외부 도구를 사용한 행동의 </a:t>
            </a:r>
            <a:endParaRPr lang="en-US" altLang="ko-KR" dirty="0">
              <a:solidFill>
                <a:schemeClr val="tx1"/>
              </a:solidFill>
              <a:latin typeface="Pretendard Variable Medium"/>
            </a:endParaRPr>
          </a:p>
          <a:p>
            <a:pPr marL="360000"/>
            <a:r>
              <a:rPr lang="ko-KR" altLang="en-US" sz="2000" b="1" dirty="0">
                <a:solidFill>
                  <a:schemeClr val="tx1"/>
                </a:solidFill>
                <a:latin typeface="Pretendard Variable Medium"/>
              </a:rPr>
              <a:t>실행</a:t>
            </a:r>
            <a:r>
              <a:rPr lang="en-US" altLang="ko-KR" dirty="0">
                <a:solidFill>
                  <a:schemeClr val="tx1"/>
                </a:solidFill>
                <a:latin typeface="Pretendard Variable Medium"/>
              </a:rPr>
              <a:t>(execution)</a:t>
            </a:r>
            <a:r>
              <a:rPr lang="ko-KR" altLang="en-US" dirty="0">
                <a:solidFill>
                  <a:schemeClr val="tx1"/>
                </a:solidFill>
                <a:latin typeface="Pretendard Variable Medium"/>
              </a:rPr>
              <a:t>을 결합하여 작업을 수행합니다</a:t>
            </a:r>
            <a:r>
              <a:rPr lang="en-US" altLang="ko-KR" dirty="0">
                <a:solidFill>
                  <a:schemeClr val="tx1"/>
                </a:solidFill>
                <a:latin typeface="Pretendard Variable Medium"/>
              </a:rPr>
              <a:t>.</a:t>
            </a:r>
            <a:endParaRPr lang="ko-KR" altLang="en-US" dirty="0">
              <a:solidFill>
                <a:schemeClr val="tx1"/>
              </a:solidFill>
              <a:latin typeface="Pretendard Variabl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668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5F32E-B69A-935C-18F5-35BF6089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2CDBD6B3-DF42-FB1C-BEAA-15A31E877D68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2CFBE71C-F6B0-1A59-9506-055AB89DA2DE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85996323-597C-5985-8DCC-F4D377DD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29694F-46AD-6767-52A4-3FF93B28BD9B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45160204-56A1-F951-EDEE-392B064EB7D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AI Agent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는 어떻게 작동할까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?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AA422B1-55B8-1E64-3027-DAB170DD6290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0C3C34-3C8F-DB1D-E469-F5B520FCA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694" y="1412219"/>
            <a:ext cx="9626612" cy="54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3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F7AC8-F4FE-F0EA-69A1-E75F84338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255D5-EE4F-5EA4-5D1D-5BA3B008B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61" y="1158097"/>
            <a:ext cx="6830785" cy="1036605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altLang="ko-KR" sz="6900">
                <a:solidFill>
                  <a:schemeClr val="lt1"/>
                </a:solidFill>
              </a:rPr>
              <a:t>1. </a:t>
            </a:r>
            <a:r>
              <a:rPr lang="ko-KR" altLang="en-US" sz="6900">
                <a:solidFill>
                  <a:schemeClr val="lt1"/>
                </a:solidFill>
              </a:rPr>
              <a:t>주제 선정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E50757-A8C7-E791-D625-70EFBECB12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0" y="0"/>
            <a:ext cx="12192000" cy="974272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3A552C-14A3-BE28-A990-A2B0EF2A3C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0691" y="-1"/>
            <a:ext cx="12372691" cy="7011422"/>
          </a:xfrm>
          <a:prstGeom prst="rect">
            <a:avLst/>
          </a:prstGeom>
          <a:solidFill>
            <a:srgbClr val="0D1EBB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rgbClr val="0D1EBB"/>
              </a:solidFill>
            </a:endParaRPr>
          </a:p>
        </p:txBody>
      </p:sp>
      <p:pic>
        <p:nvPicPr>
          <p:cNvPr id="13" name="그림 12" descr="실내, 사무실 건물, 의류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B3EE37-CC1A-0243-0F78-34FD317865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-180692" y="-1"/>
            <a:ext cx="12372692" cy="7141030"/>
          </a:xfrm>
          <a:prstGeom prst="rect">
            <a:avLst/>
          </a:prstGeom>
        </p:spPr>
      </p:pic>
      <p:pic>
        <p:nvPicPr>
          <p:cNvPr id="20" name="그림 19" descr="&#10;">
            <a:extLst>
              <a:ext uri="{FF2B5EF4-FFF2-40B4-BE49-F238E27FC236}">
                <a16:creationId xmlns:a16="http://schemas.microsoft.com/office/drawing/2014/main" id="{3E8657C2-6762-8B0C-B087-CA262A5D5E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3260807"/>
            <a:ext cx="12192000" cy="3934438"/>
          </a:xfrm>
          <a:prstGeom prst="rect">
            <a:avLst/>
          </a:prstGeom>
        </p:spPr>
      </p:pic>
      <p:pic>
        <p:nvPicPr>
          <p:cNvPr id="21" name="그림 20" descr="&#10;">
            <a:extLst>
              <a:ext uri="{FF2B5EF4-FFF2-40B4-BE49-F238E27FC236}">
                <a16:creationId xmlns:a16="http://schemas.microsoft.com/office/drawing/2014/main" id="{E22B62B1-DB99-332C-34DC-77A828352D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9721" y="-217766"/>
            <a:ext cx="12192000" cy="393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DB83E5-A7C6-709D-0657-EB56FB22AB0B}"/>
              </a:ext>
            </a:extLst>
          </p:cNvPr>
          <p:cNvSpPr txBox="1"/>
          <p:nvPr/>
        </p:nvSpPr>
        <p:spPr>
          <a:xfrm>
            <a:off x="2772312" y="2274838"/>
            <a:ext cx="66473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3. 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디자인패턴과</a:t>
            </a:r>
            <a:endParaRPr lang="en-US" altLang="ko-KR" sz="7200" b="1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	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오케스트레이션</a:t>
            </a:r>
            <a:endParaRPr lang="ko-KR" altLang="en-US" sz="7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54057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CA89A-5C18-6474-85F2-2A6B523EC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2F3323-4B16-58A3-CE85-670C73B5C50A}"/>
              </a:ext>
            </a:extLst>
          </p:cNvPr>
          <p:cNvSpPr txBox="1"/>
          <p:nvPr/>
        </p:nvSpPr>
        <p:spPr>
          <a:xfrm>
            <a:off x="725981" y="2721870"/>
            <a:ext cx="5000491" cy="119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latin typeface="구름 산스 500" pitchFamily="2" charset="-127"/>
                <a:ea typeface="구름 산스 500" pitchFamily="2" charset="-127"/>
              </a:rPr>
              <a:t>LLM</a:t>
            </a:r>
            <a:r>
              <a:rPr lang="ko-KR" altLang="en-US" sz="2500" dirty="0">
                <a:latin typeface="구름 산스 500" pitchFamily="2" charset="-127"/>
                <a:ea typeface="구름 산스 500" pitchFamily="2" charset="-127"/>
              </a:rPr>
              <a:t>을 자율적 문제 해결 시스템으로 확장하기 위한 구조적 설계 패턴</a:t>
            </a:r>
            <a:endParaRPr lang="en-US" altLang="ko-KR" sz="2500" dirty="0"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FDDA5FDF-A5FA-B963-1497-D7461C705698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742F1E44-04A1-DAAF-1816-C89142495B08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5B46051B-5D9D-8DB3-EE52-1CCBB5A2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FDB7E9E-2873-0CEF-228B-2D8FF8C191EF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11E1BAEB-8512-1A2A-41F8-9C23542C73B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디자인 패턴이란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?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56403FE-0F65-39D4-3B1B-0953C6B3DAE1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75DE116-BFD8-813A-6AC7-CBB3F6057DC0}"/>
              </a:ext>
            </a:extLst>
          </p:cNvPr>
          <p:cNvSpPr txBox="1"/>
          <p:nvPr/>
        </p:nvSpPr>
        <p:spPr>
          <a:xfrm>
            <a:off x="6829626" y="4158334"/>
            <a:ext cx="4533650" cy="176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Medium"/>
                <a:ea typeface="구름 산스 500" pitchFamily="2" charset="-127"/>
              </a:rPr>
              <a:t>디자인 패턴은 </a:t>
            </a:r>
            <a:r>
              <a:rPr lang="en-US" altLang="ko-KR" sz="2400" dirty="0">
                <a:latin typeface="Pretendard Variable Medium"/>
                <a:ea typeface="구름 산스 500" pitchFamily="2" charset="-127"/>
              </a:rPr>
              <a:t>LLM</a:t>
            </a:r>
            <a:r>
              <a:rPr lang="ko-KR" altLang="en-US" sz="2400" dirty="0">
                <a:latin typeface="Pretendard Variable Medium"/>
                <a:ea typeface="구름 산스 500" pitchFamily="2" charset="-127"/>
              </a:rPr>
              <a:t>을 답변기에서 자율적 문제 해결자로 발전시키는 핵심 방법론이다</a:t>
            </a:r>
            <a:r>
              <a:rPr lang="en-US" altLang="ko-KR" sz="2400" dirty="0">
                <a:latin typeface="Pretendard Variable Medium"/>
                <a:ea typeface="구름 산스 5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3E7642-8718-877E-B436-7B4DD7C27FEC}"/>
              </a:ext>
            </a:extLst>
          </p:cNvPr>
          <p:cNvSpPr txBox="1"/>
          <p:nvPr/>
        </p:nvSpPr>
        <p:spPr>
          <a:xfrm>
            <a:off x="6823614" y="1996913"/>
            <a:ext cx="453365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Pretendard Variable Medium"/>
                <a:ea typeface="구름 산스 500" pitchFamily="2" charset="-127"/>
              </a:rPr>
              <a:t>AI </a:t>
            </a:r>
            <a:r>
              <a:rPr lang="ko-KR" altLang="en-US" sz="2800" dirty="0">
                <a:latin typeface="Pretendard Variable Medium"/>
                <a:ea typeface="구름 산스 500" pitchFamily="2" charset="-127"/>
              </a:rPr>
              <a:t>에이전트가 가치를 내려면 명확한 실행 구조 필요</a:t>
            </a:r>
            <a:endParaRPr lang="en-US" altLang="ko-KR" sz="2800" dirty="0">
              <a:latin typeface="Pretendard Variable Medium"/>
              <a:ea typeface="구름 산스 500" pitchFamily="2" charset="-127"/>
            </a:endParaRPr>
          </a:p>
        </p:txBody>
      </p:sp>
      <p:pic>
        <p:nvPicPr>
          <p:cNvPr id="8" name="Picture 2" descr="AI Agent Shift 2025: AI Agent 시대의 개막 | 블로그 | 모두의연구소">
            <a:extLst>
              <a:ext uri="{FF2B5EF4-FFF2-40B4-BE49-F238E27FC236}">
                <a16:creationId xmlns:a16="http://schemas.microsoft.com/office/drawing/2014/main" id="{292C5479-1C31-49D6-FD0F-27B4689A5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498" y="1617066"/>
            <a:ext cx="4957846" cy="49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68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1681-D5E1-D108-7008-A43ED67E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C995B73-DDD3-8C68-556C-9E9E0C96EBEB}"/>
              </a:ext>
            </a:extLst>
          </p:cNvPr>
          <p:cNvSpPr txBox="1"/>
          <p:nvPr/>
        </p:nvSpPr>
        <p:spPr>
          <a:xfrm>
            <a:off x="725981" y="2721870"/>
            <a:ext cx="5000491" cy="119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latin typeface="구름 산스 500" pitchFamily="2" charset="-127"/>
                <a:ea typeface="구름 산스 500" pitchFamily="2" charset="-127"/>
              </a:rPr>
              <a:t>LLM</a:t>
            </a:r>
            <a:r>
              <a:rPr lang="ko-KR" altLang="en-US" sz="2500" dirty="0">
                <a:latin typeface="구름 산스 500" pitchFamily="2" charset="-127"/>
                <a:ea typeface="구름 산스 500" pitchFamily="2" charset="-127"/>
              </a:rPr>
              <a:t>을 자율적 문제 해결 시스템으로 확장하기 위한 구조적 설계 패턴</a:t>
            </a:r>
            <a:endParaRPr lang="en-US" altLang="ko-KR" sz="2500" dirty="0"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C412D06A-4457-51FF-28F9-A5D4612D1D5D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20C33754-AC82-F359-7E4F-1BCC15D4D0FC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A4D13966-3E03-A9DC-450B-D15D2B13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BA4C098-1666-0C6E-61AC-B572857A6431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1407ED70-42C4-FA0A-DECA-3D9A80F564C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디자인 패턴이 필요한 이유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?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922813-4F91-CDED-A477-E9DFE766CFB6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103726-1594-9045-23F3-A05252B69EAA}"/>
              </a:ext>
            </a:extLst>
          </p:cNvPr>
          <p:cNvSpPr txBox="1"/>
          <p:nvPr/>
        </p:nvSpPr>
        <p:spPr>
          <a:xfrm>
            <a:off x="6829626" y="4158334"/>
            <a:ext cx="4533650" cy="1760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Variable Medium"/>
                <a:ea typeface="구름 산스 500" pitchFamily="2" charset="-127"/>
              </a:rPr>
              <a:t>디자인 패턴은 </a:t>
            </a:r>
            <a:r>
              <a:rPr lang="en-US" altLang="ko-KR" sz="2400" dirty="0">
                <a:latin typeface="Pretendard Variable Medium"/>
                <a:ea typeface="구름 산스 500" pitchFamily="2" charset="-127"/>
              </a:rPr>
              <a:t>LLM</a:t>
            </a:r>
            <a:r>
              <a:rPr lang="ko-KR" altLang="en-US" sz="2400" dirty="0">
                <a:latin typeface="Pretendard Variable Medium"/>
                <a:ea typeface="구름 산스 500" pitchFamily="2" charset="-127"/>
              </a:rPr>
              <a:t>을 답변기에서 자율적 문제 해결자로 발전시키는 핵심 방법론이다</a:t>
            </a:r>
            <a:r>
              <a:rPr lang="en-US" altLang="ko-KR" sz="2400" dirty="0">
                <a:latin typeface="Pretendard Variable Medium"/>
                <a:ea typeface="구름 산스 500" pitchFamily="2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90194-51E4-99F6-44AF-E996F7A1B147}"/>
              </a:ext>
            </a:extLst>
          </p:cNvPr>
          <p:cNvSpPr txBox="1"/>
          <p:nvPr/>
        </p:nvSpPr>
        <p:spPr>
          <a:xfrm>
            <a:off x="6823614" y="1996913"/>
            <a:ext cx="4533650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Pretendard Variable Medium"/>
                <a:ea typeface="구름 산스 500" pitchFamily="2" charset="-127"/>
              </a:rPr>
              <a:t>AI </a:t>
            </a:r>
            <a:r>
              <a:rPr lang="ko-KR" altLang="en-US" sz="2800" dirty="0">
                <a:latin typeface="Pretendard Variable Medium"/>
                <a:ea typeface="구름 산스 500" pitchFamily="2" charset="-127"/>
              </a:rPr>
              <a:t>에이전트가 가치를 내려면 명확한 실행 구조 필요</a:t>
            </a:r>
            <a:endParaRPr lang="en-US" altLang="ko-KR" sz="2800" dirty="0">
              <a:latin typeface="Pretendard Variable Medium"/>
              <a:ea typeface="구름 산스 500" pitchFamily="2" charset="-127"/>
            </a:endParaRPr>
          </a:p>
        </p:txBody>
      </p:sp>
      <p:pic>
        <p:nvPicPr>
          <p:cNvPr id="8" name="Picture 2" descr="AI Agent Shift 2025: AI Agent 시대의 개막 | 블로그 | 모두의연구소">
            <a:extLst>
              <a:ext uri="{FF2B5EF4-FFF2-40B4-BE49-F238E27FC236}">
                <a16:creationId xmlns:a16="http://schemas.microsoft.com/office/drawing/2014/main" id="{06B53845-36C6-5C8C-0C0C-72C8577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03" y="1617066"/>
            <a:ext cx="4957846" cy="495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164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9C8C-2E64-E59D-CAD0-2F0AF1D0E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1F81D-E051-1185-A293-6F1FF2FC5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61" y="1158097"/>
            <a:ext cx="6830785" cy="1036605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altLang="ko-KR" sz="6900">
                <a:solidFill>
                  <a:schemeClr val="lt1"/>
                </a:solidFill>
              </a:rPr>
              <a:t>1. </a:t>
            </a:r>
            <a:r>
              <a:rPr lang="ko-KR" altLang="en-US" sz="6900">
                <a:solidFill>
                  <a:schemeClr val="lt1"/>
                </a:solidFill>
              </a:rPr>
              <a:t>주제 선정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4CB526-1969-7C0C-CACB-53D6195B87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0" y="0"/>
            <a:ext cx="12192000" cy="974272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8D3B07-C77C-A147-6203-F04A52E063A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0691" y="-1"/>
            <a:ext cx="12372691" cy="7011422"/>
          </a:xfrm>
          <a:prstGeom prst="rect">
            <a:avLst/>
          </a:prstGeom>
          <a:solidFill>
            <a:srgbClr val="0D1EBB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rgbClr val="0D1EBB"/>
              </a:solidFill>
            </a:endParaRPr>
          </a:p>
        </p:txBody>
      </p:sp>
      <p:pic>
        <p:nvPicPr>
          <p:cNvPr id="13" name="그림 12" descr="실내, 사무실 건물, 의류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62F6F3-7240-DC24-D5DB-B1D0C2BE3B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-180692" y="-1"/>
            <a:ext cx="12372692" cy="7141030"/>
          </a:xfrm>
          <a:prstGeom prst="rect">
            <a:avLst/>
          </a:prstGeom>
        </p:spPr>
      </p:pic>
      <p:pic>
        <p:nvPicPr>
          <p:cNvPr id="20" name="그림 19" descr="&#10;">
            <a:extLst>
              <a:ext uri="{FF2B5EF4-FFF2-40B4-BE49-F238E27FC236}">
                <a16:creationId xmlns:a16="http://schemas.microsoft.com/office/drawing/2014/main" id="{7ACA2D52-1E56-383C-717B-4FA469A8752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3260807"/>
            <a:ext cx="12192000" cy="3934438"/>
          </a:xfrm>
          <a:prstGeom prst="rect">
            <a:avLst/>
          </a:prstGeom>
        </p:spPr>
      </p:pic>
      <p:pic>
        <p:nvPicPr>
          <p:cNvPr id="21" name="그림 20" descr="&#10;">
            <a:extLst>
              <a:ext uri="{FF2B5EF4-FFF2-40B4-BE49-F238E27FC236}">
                <a16:creationId xmlns:a16="http://schemas.microsoft.com/office/drawing/2014/main" id="{86B21865-D38D-6213-CACD-899F00C3C02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9721" y="-217766"/>
            <a:ext cx="12192000" cy="393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63A0F1-003D-AE5C-9C9E-5C8839B6FA7D}"/>
              </a:ext>
            </a:extLst>
          </p:cNvPr>
          <p:cNvSpPr txBox="1"/>
          <p:nvPr/>
        </p:nvSpPr>
        <p:spPr>
          <a:xfrm>
            <a:off x="2772312" y="2828836"/>
            <a:ext cx="66473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1. 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주제 선정 배경</a:t>
            </a:r>
            <a:endParaRPr lang="ko-KR" altLang="en-US" sz="7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39052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요약 확대/축소 4">
                <a:extLst>
                  <a:ext uri="{FF2B5EF4-FFF2-40B4-BE49-F238E27FC236}">
                    <a16:creationId xmlns:a16="http://schemas.microsoft.com/office/drawing/2014/main" id="{1E90B2C9-7195-B6EC-5C31-C27CE7CEA5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4972789"/>
                  </p:ext>
                </p:extLst>
              </p:nvPr>
            </p:nvGraphicFramePr>
            <p:xfrm>
              <a:off x="0" y="1825624"/>
              <a:ext cx="12192000" cy="5032375"/>
            </p:xfrm>
            <a:graphic>
              <a:graphicData uri="http://schemas.microsoft.com/office/powerpoint/2016/summaryzoom">
                <psuz:summaryZm>
                  <psuz:summaryZmObj sectionId="{65B62CEE-359C-4628-8015-9450FE55CD2C}" offsetFactorY="-9877" scaleFactorX="73764">
                    <psuz:zmPr id="{79E0C27E-DBE2-41E4-A7D9-E0A3B7B21C0A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52244" y="186999"/>
                          <a:ext cx="2697992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E278A92-759D-4474-A64B-0019190A6810}" offsetFactorY="-9877" scaleFactorX="72962">
                    <psuz:zmPr id="{449F8A8A-9547-4A42-B088-6AF3CBF7FC80}" imageType="cover" transitionDur="100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761671" y="186999"/>
                          <a:ext cx="2668658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5D9A701-B1EC-4E70-B72C-ADB03D7FC235}" offsetFactorY="-9877" scaleFactorX="73227">
                    <psuz:zmPr id="{E37A47C6-EA70-438F-99CC-E43A7817D50D}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551585" y="186999"/>
                          <a:ext cx="267835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F671239-6083-4F5D-97A7-F97A3C8BC4BE}" offsetFactorX="46699" offsetFactorY="5432" scaleFactorX="76568">
                    <psuz:zmPr id="{D5A9F01E-9847-4D95-B9FF-9A9C2DE60AFD}" imageType="cover" transitionDur="100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609028" y="2696526"/>
                          <a:ext cx="2800551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5880A94-332F-41C5-8C20-434EB655B666}" offsetFactorX="46699" offsetFactorY="5432" scaleFactorX="76568">
                    <psuz:zmPr id="{EF6F1466-5E73-4123-8FA1-2302DA655085}" imageType="cover" transitionDur="1000">
                      <p166:blipFill xmlns:p166="http://schemas.microsoft.com/office/powerpoint/2016/6/main"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403788" y="2696526"/>
                          <a:ext cx="2800551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요약 확대/축소 4">
                <a:extLst>
                  <a:ext uri="{FF2B5EF4-FFF2-40B4-BE49-F238E27FC236}">
                    <a16:creationId xmlns:a16="http://schemas.microsoft.com/office/drawing/2014/main" id="{1E90B2C9-7195-B6EC-5C31-C27CE7CEA5DA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1825624"/>
                <a:ext cx="12192000" cy="5032375"/>
                <a:chOff x="0" y="1825624"/>
                <a:chExt cx="12192000" cy="5032375"/>
              </a:xfrm>
            </p:grpSpPr>
            <p:pic>
              <p:nvPicPr>
                <p:cNvPr id="2" name="그림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2244" y="2012623"/>
                  <a:ext cx="2697992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그림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61671" y="2012623"/>
                  <a:ext cx="2668658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그림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51585" y="2012623"/>
                  <a:ext cx="267835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그림 7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09028" y="4522150"/>
                  <a:ext cx="2800551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그림 9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3788" y="4522150"/>
                  <a:ext cx="2800551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6CDEC34-BBCE-5532-42BC-5A107DE0715B}"/>
              </a:ext>
            </a:extLst>
          </p:cNvPr>
          <p:cNvSpPr txBox="1"/>
          <p:nvPr/>
        </p:nvSpPr>
        <p:spPr>
          <a:xfrm>
            <a:off x="1013034" y="582692"/>
            <a:ext cx="10364368" cy="963938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5400" b="1" dirty="0">
                <a:solidFill>
                  <a:srgbClr val="1227EE"/>
                </a:solidFill>
              </a:rPr>
              <a:t>5</a:t>
            </a:r>
            <a:r>
              <a:rPr lang="ko-KR" altLang="en-US" sz="5400" b="1" dirty="0">
                <a:solidFill>
                  <a:srgbClr val="1227EE"/>
                </a:solidFill>
              </a:rPr>
              <a:t>가지의 디자인 패턴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0BC10C-57CA-5E5D-C882-9929AA2CE2A2}"/>
              </a:ext>
            </a:extLst>
          </p:cNvPr>
          <p:cNvSpPr/>
          <p:nvPr/>
        </p:nvSpPr>
        <p:spPr>
          <a:xfrm>
            <a:off x="546587" y="451126"/>
            <a:ext cx="265257" cy="1119367"/>
          </a:xfrm>
          <a:prstGeom prst="rect">
            <a:avLst/>
          </a:prstGeom>
          <a:solidFill>
            <a:srgbClr val="1227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23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F84D0-6257-BC8D-E485-82DE2C70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6F6F099-1204-D833-952F-B980514FB7F6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AEFC5D-D1E3-00B1-43DF-8D959F4E7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1. Reflection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D976821-9F45-68EE-247E-41AEA7A75F36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5AAB23-5AA2-D2D2-273E-E9D542F1B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50" y="955340"/>
            <a:ext cx="7356701" cy="560999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109D1D0-17E3-6A2E-3FC4-49391899CC60}"/>
              </a:ext>
            </a:extLst>
          </p:cNvPr>
          <p:cNvSpPr/>
          <p:nvPr/>
        </p:nvSpPr>
        <p:spPr>
          <a:xfrm>
            <a:off x="3440410" y="1759973"/>
            <a:ext cx="1002892" cy="1002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3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24C92-DE02-F50F-429A-966A76BC8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D044BCF-B720-B50E-5506-2C356D9499DE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ED13A6B-A603-883E-C3A1-C49E0163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1. Reflection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B04C06-9ECB-62EB-F5D2-D5FFB6F3E6D3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322809A-24C7-22D0-E658-3B1878A01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50" y="955340"/>
            <a:ext cx="7356701" cy="560999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00BCF231-96DE-03F5-D76D-13FC579184D0}"/>
              </a:ext>
            </a:extLst>
          </p:cNvPr>
          <p:cNvSpPr/>
          <p:nvPr/>
        </p:nvSpPr>
        <p:spPr>
          <a:xfrm>
            <a:off x="6165993" y="1782170"/>
            <a:ext cx="1779640" cy="1779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41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DFECF-1616-08A5-80D5-CBA3F280A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ECA4E96-9185-06E3-E6E4-D0B3E26578A2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DF4BD0-6721-2377-820E-67B117C1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1. Reflection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1239DD-3CA2-B074-1C17-A022384B0078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75DFD1-CCB8-B02E-2F8D-FE607D5D7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50" y="955340"/>
            <a:ext cx="7356701" cy="560999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5A4F30C-E23E-84C0-165A-0ADC95E4C806}"/>
              </a:ext>
            </a:extLst>
          </p:cNvPr>
          <p:cNvSpPr/>
          <p:nvPr/>
        </p:nvSpPr>
        <p:spPr>
          <a:xfrm>
            <a:off x="8260182" y="3760339"/>
            <a:ext cx="1366685" cy="13666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525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4CB20-A18A-113B-DA39-F69288267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8AB9D8-57A3-2746-5A04-51A299C073E7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E086F-1706-B876-A8C9-84DB990C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1. Reflection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CF8B2E-F89F-9067-6186-BC6CA7899B65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ABA0A0-7A16-4418-ED36-AAF450F29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50" y="955340"/>
            <a:ext cx="7356701" cy="560999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6D1249F-5D76-72D6-F2A3-5121C4CC67B9}"/>
              </a:ext>
            </a:extLst>
          </p:cNvPr>
          <p:cNvSpPr/>
          <p:nvPr/>
        </p:nvSpPr>
        <p:spPr>
          <a:xfrm>
            <a:off x="6165993" y="4785699"/>
            <a:ext cx="1779640" cy="1779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868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248CF-46B6-4A28-6272-267C2A1E6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D1A5F46-4D48-8C8E-4CDA-A8D190779B93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DBC763-49CF-F054-9A8D-8880148E3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1. Reflection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7693BC-2E11-2B97-E241-C55ABEBCA6E1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7205B1-2465-6A49-5DAE-C5BEFC657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50" y="955340"/>
            <a:ext cx="7356701" cy="5609999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39ED0E8-266C-DB99-8435-DDD4484A3A94}"/>
              </a:ext>
            </a:extLst>
          </p:cNvPr>
          <p:cNvSpPr/>
          <p:nvPr/>
        </p:nvSpPr>
        <p:spPr>
          <a:xfrm>
            <a:off x="4317447" y="3760339"/>
            <a:ext cx="1366685" cy="13666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39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5DB6B-18C2-6F50-C38B-F3727B163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3D5F06-8B58-D749-E846-3DBD916586F9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6A641-2E5A-AAD9-4BE8-4836CECB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1. Reflection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140819-9435-5BAC-62EC-1B5B230741DD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5E63CE-FEE9-E834-43DB-E8D98D672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50" y="955340"/>
            <a:ext cx="7356701" cy="560999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D4DDC21-B157-0B24-23DD-230F88C23E78}"/>
              </a:ext>
            </a:extLst>
          </p:cNvPr>
          <p:cNvSpPr/>
          <p:nvPr/>
        </p:nvSpPr>
        <p:spPr>
          <a:xfrm>
            <a:off x="6165993" y="1782170"/>
            <a:ext cx="1779640" cy="17796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456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96E94-64F3-CC73-18D9-6257AF155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8F294F1-BE18-3110-532C-E386A027E43B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9B2CBC-B293-A604-9154-8F1EDFE2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1. Reflection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9CE5B1-E7BF-F1F8-D733-E0FBB536EA40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A71B8B-0E6B-4511-50E0-F8AFAA825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50" y="955340"/>
            <a:ext cx="7356701" cy="560999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73A38B7-7D6E-9987-5D2F-C2110F85D2FE}"/>
              </a:ext>
            </a:extLst>
          </p:cNvPr>
          <p:cNvSpPr/>
          <p:nvPr/>
        </p:nvSpPr>
        <p:spPr>
          <a:xfrm>
            <a:off x="3440410" y="2706913"/>
            <a:ext cx="1002892" cy="1002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51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C83E2-DC7D-659D-3000-B5C4A3830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5CFEA64-94B1-92D8-F260-F05B8FD32327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ED0E10-10E0-A1F5-BD32-8B71563B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2. Tool Use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61B2EE-D345-4AC2-41E6-E7DA0B2822E5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C1CE0F-41FA-24F5-8D5A-03420D3DA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530" y="968501"/>
            <a:ext cx="7244941" cy="558548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055A729-C4B2-ED93-0636-3E2083481255}"/>
              </a:ext>
            </a:extLst>
          </p:cNvPr>
          <p:cNvSpPr/>
          <p:nvPr/>
        </p:nvSpPr>
        <p:spPr>
          <a:xfrm>
            <a:off x="3562330" y="2238563"/>
            <a:ext cx="1002892" cy="1002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21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A4257-DE18-BA2C-663E-8197C051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C8823B-8762-4734-E60C-BBF604B407BD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99D846-5854-D175-C60E-34656340D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2. Tool Use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78062A-68F6-9105-4B9A-D76CEE15B2EF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0F772D-F9F1-F2EF-B3A2-2284E2184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530" y="968501"/>
            <a:ext cx="7244941" cy="558548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C3FF406E-72D0-B47C-085E-768D048C4BEA}"/>
              </a:ext>
            </a:extLst>
          </p:cNvPr>
          <p:cNvSpPr/>
          <p:nvPr/>
        </p:nvSpPr>
        <p:spPr>
          <a:xfrm>
            <a:off x="6096000" y="2065843"/>
            <a:ext cx="1442720" cy="1442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FB04-3FA0-ACEA-4F05-FF947149F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FB7A3DAD-8282-CFAD-84AE-D9629DCE82C6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319105E4-15B0-E57F-3BFA-62BEDEE84073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8B636484-1D82-30CA-7A2F-85862CBC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48A0344-AB97-6BC2-8321-260BBA0DD4F0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43F7B1D7-944E-02E0-379A-5E7A64671E78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dirty="0">
                  <a:solidFill>
                    <a:srgbClr val="1227EE"/>
                  </a:solidFill>
                  <a:latin typeface="구름 산스 700" pitchFamily="2" charset="-127"/>
                  <a:ea typeface="구름 산스 700" pitchFamily="2" charset="-127"/>
                </a:rPr>
                <a:t>	</a:t>
              </a:r>
              <a:r>
                <a:rPr lang="ko-KR" altLang="en-US" sz="4000" dirty="0">
                  <a:solidFill>
                    <a:srgbClr val="1227EE"/>
                  </a:solidFill>
                  <a:latin typeface="구름 산스 700" pitchFamily="2" charset="-127"/>
                  <a:ea typeface="구름 산스 700" pitchFamily="2" charset="-127"/>
                </a:rPr>
                <a:t>은행 업무를 볼 때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DB52B9-8B5E-E690-5228-A178A37A73B7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클립아트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54584C1-0F70-2A79-1853-E4F441523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140" y="1340294"/>
            <a:ext cx="5760859" cy="5328794"/>
          </a:xfrm>
          <a:prstGeom prst="rect">
            <a:avLst/>
          </a:prstGeom>
        </p:spPr>
      </p:pic>
      <p:pic>
        <p:nvPicPr>
          <p:cNvPr id="12" name="Picture 2" descr="곤란한 얼굴로 일하는 직장인의 일러스트 (남성)">
            <a:extLst>
              <a:ext uri="{FF2B5EF4-FFF2-40B4-BE49-F238E27FC236}">
                <a16:creationId xmlns:a16="http://schemas.microsoft.com/office/drawing/2014/main" id="{253D9437-D895-7EB1-C2CA-3253F7AD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1239" y="2552383"/>
            <a:ext cx="4305617" cy="430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스크린샷, 직사각형, 사각형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C6C5583-CDA9-1C3A-30BD-F4CC5D2BE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68" y="339771"/>
            <a:ext cx="866702" cy="9848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63801F-4326-F413-3191-F9789DA32A4D}"/>
              </a:ext>
            </a:extLst>
          </p:cNvPr>
          <p:cNvSpPr txBox="1"/>
          <p:nvPr/>
        </p:nvSpPr>
        <p:spPr>
          <a:xfrm>
            <a:off x="3939526" y="1951147"/>
            <a:ext cx="16209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우대금리</a:t>
            </a:r>
            <a:endParaRPr lang="en-US" altLang="ko-KR" sz="28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담보대출</a:t>
            </a:r>
            <a:endParaRPr lang="en-US" altLang="ko-KR" sz="28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대출금리</a:t>
            </a:r>
            <a:endParaRPr lang="en-US" altLang="ko-KR" sz="28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r>
              <a:rPr lang="ko-KR" altLang="en-US" sz="2800" dirty="0">
                <a:latin typeface="궁서" panose="02030600000101010101" pitchFamily="18" charset="-127"/>
                <a:ea typeface="궁서" panose="02030600000101010101" pitchFamily="18" charset="-127"/>
              </a:rPr>
              <a:t>가산금리</a:t>
            </a:r>
          </a:p>
        </p:txBody>
      </p:sp>
      <p:pic>
        <p:nvPicPr>
          <p:cNvPr id="7" name="그림 6" descr="스케치, 종이접기, 예술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09B2DEC-230B-C7AF-185D-B46B10C87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326" y="1587465"/>
            <a:ext cx="2873543" cy="287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7BDB0-8893-6E0C-F67A-3A98C4E83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EAA7A42-B9BF-2B4C-A481-69625A93649E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98AD4D5-04A1-5636-6641-52123958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2. Tool Use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8C34DC-696A-FF3C-7A7C-DAAF0371CE4F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43B3A3-92ED-1FD4-1337-6BA0F2896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530" y="968501"/>
            <a:ext cx="7244941" cy="558548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8FDE815-1353-4F27-7A9F-2E475CB050AB}"/>
              </a:ext>
            </a:extLst>
          </p:cNvPr>
          <p:cNvSpPr/>
          <p:nvPr/>
        </p:nvSpPr>
        <p:spPr>
          <a:xfrm>
            <a:off x="7568586" y="4443283"/>
            <a:ext cx="2032000" cy="203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103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1AD20-1999-0FD2-CD32-607658188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99FB373-6152-9252-6C0A-9CDE86923632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5CEC1EE-BE7F-F869-7AD7-30F387489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2. Tool Use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FBD31A1-0459-610B-E56B-E0AD869F97F1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8FA918-15BC-33A5-C9A1-21151D561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530" y="968501"/>
            <a:ext cx="7244941" cy="558548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0FDA789-7BF7-58DB-501B-B31252942A18}"/>
              </a:ext>
            </a:extLst>
          </p:cNvPr>
          <p:cNvSpPr/>
          <p:nvPr/>
        </p:nvSpPr>
        <p:spPr>
          <a:xfrm>
            <a:off x="5165622" y="4626163"/>
            <a:ext cx="1641578" cy="16415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91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5BDAA-053E-47DF-3C85-9CFF7752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66DE82F-7739-9E24-8E0D-9B65D2B10DC2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23398-E4D9-9F6A-EE5D-1AE206D9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2. Tool Use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E577A6-5B0A-DC37-F0FE-01FC16404136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72B4F8-02B4-D929-41A7-D704B6657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530" y="968501"/>
            <a:ext cx="7244941" cy="558548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EDCACF96-8CC4-E132-4270-31CCB53B1C41}"/>
              </a:ext>
            </a:extLst>
          </p:cNvPr>
          <p:cNvSpPr/>
          <p:nvPr/>
        </p:nvSpPr>
        <p:spPr>
          <a:xfrm>
            <a:off x="3432604" y="3530600"/>
            <a:ext cx="1281636" cy="1281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425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E1A8C-792C-1721-D0C0-3BC568FBF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653CC09-A488-6C2A-6447-813A04ECDDCD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789699-EBE0-BB7D-E389-E13BB2E1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en-US" altLang="ko-KR" dirty="0" err="1">
                <a:solidFill>
                  <a:schemeClr val="bg1"/>
                </a:solidFill>
              </a:rPr>
              <a:t>ReAct</a:t>
            </a:r>
            <a:r>
              <a:rPr lang="en-US" altLang="ko-KR" dirty="0">
                <a:solidFill>
                  <a:schemeClr val="bg1"/>
                </a:solidFill>
              </a:rPr>
              <a:t>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2CC936-9B94-2851-B00B-E2C55A494D5D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E7D2D7-58E7-74E2-27A8-48F890B1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969" y="938725"/>
            <a:ext cx="7316062" cy="561988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323732CC-5CF0-A3BB-E08F-821BEF56C655}"/>
              </a:ext>
            </a:extLst>
          </p:cNvPr>
          <p:cNvSpPr/>
          <p:nvPr/>
        </p:nvSpPr>
        <p:spPr>
          <a:xfrm>
            <a:off x="3605324" y="2350564"/>
            <a:ext cx="1078436" cy="10784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005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D857-01BB-747B-2A42-D22812F10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87C07EA-B850-F094-9494-206350D60A23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4FF6CD-976D-3A93-C8DE-88902C680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en-US" altLang="ko-KR" dirty="0" err="1">
                <a:solidFill>
                  <a:schemeClr val="bg1"/>
                </a:solidFill>
              </a:rPr>
              <a:t>ReAct</a:t>
            </a:r>
            <a:r>
              <a:rPr lang="en-US" altLang="ko-KR" dirty="0">
                <a:solidFill>
                  <a:schemeClr val="bg1"/>
                </a:solidFill>
              </a:rPr>
              <a:t>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C772B1-1706-24AB-6505-CD94C63DF480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E1B5EB-9ED5-F9F4-D124-47A8A45FA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969" y="938725"/>
            <a:ext cx="7316062" cy="561988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D03C4A0-C414-B1A9-CF27-6F5797888262}"/>
              </a:ext>
            </a:extLst>
          </p:cNvPr>
          <p:cNvSpPr/>
          <p:nvPr/>
        </p:nvSpPr>
        <p:spPr>
          <a:xfrm>
            <a:off x="5424702" y="2055924"/>
            <a:ext cx="1595858" cy="15958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65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6A242-4A8C-2840-FC4B-27A004E57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70FAE7-8ADD-C465-3718-679047A0BC6C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A49E03-43E9-30DC-E3F5-31EA5BAF5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en-US" altLang="ko-KR" dirty="0" err="1">
                <a:solidFill>
                  <a:schemeClr val="bg1"/>
                </a:solidFill>
              </a:rPr>
              <a:t>ReAct</a:t>
            </a:r>
            <a:r>
              <a:rPr lang="en-US" altLang="ko-KR" dirty="0">
                <a:solidFill>
                  <a:schemeClr val="bg1"/>
                </a:solidFill>
              </a:rPr>
              <a:t>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CC7EB62-F747-EDF8-1011-EFA1B9B87E4F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304C23-31AD-7653-738F-D66CB3D1E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969" y="938725"/>
            <a:ext cx="7316062" cy="561988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0135367E-6E55-50AD-28F8-7CBE311C681C}"/>
              </a:ext>
            </a:extLst>
          </p:cNvPr>
          <p:cNvSpPr/>
          <p:nvPr/>
        </p:nvSpPr>
        <p:spPr>
          <a:xfrm>
            <a:off x="5333262" y="1984804"/>
            <a:ext cx="2164818" cy="2164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44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8E1AF-4894-40E4-7636-1B58A76D9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0CF236F-33E4-3185-9240-C8BAF4857A95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86DD36F-FB26-4D21-C4D2-45A76962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en-US" altLang="ko-KR" dirty="0" err="1">
                <a:solidFill>
                  <a:schemeClr val="bg1"/>
                </a:solidFill>
              </a:rPr>
              <a:t>ReAct</a:t>
            </a:r>
            <a:r>
              <a:rPr lang="en-US" altLang="ko-KR" dirty="0">
                <a:solidFill>
                  <a:schemeClr val="bg1"/>
                </a:solidFill>
              </a:rPr>
              <a:t>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2FAE68-6335-F047-A9EC-0A139EFDA175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65177B-50CF-123C-45B5-F1AA496C0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969" y="938725"/>
            <a:ext cx="7316062" cy="561988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13A9124-9247-A512-91A2-A3077907FA04}"/>
              </a:ext>
            </a:extLst>
          </p:cNvPr>
          <p:cNvSpPr/>
          <p:nvPr/>
        </p:nvSpPr>
        <p:spPr>
          <a:xfrm>
            <a:off x="8239022" y="2290342"/>
            <a:ext cx="1138658" cy="1138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592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FB1F8-B471-F652-5831-369FA3766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0DA0860-4187-60A4-404E-3191691F6232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A8768A2-3B96-AEFD-693B-D62DDEBA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en-US" altLang="ko-KR" dirty="0" err="1">
                <a:solidFill>
                  <a:schemeClr val="bg1"/>
                </a:solidFill>
              </a:rPr>
              <a:t>ReAct</a:t>
            </a:r>
            <a:r>
              <a:rPr lang="en-US" altLang="ko-KR" dirty="0">
                <a:solidFill>
                  <a:schemeClr val="bg1"/>
                </a:solidFill>
              </a:rPr>
              <a:t>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69CB69-86F0-9A8B-8953-7AE59C9ECEEE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D0D333-C241-C1B5-BBA2-FB00D0EE1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969" y="938725"/>
            <a:ext cx="7316062" cy="561988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CB82B0D-3729-5F90-FFD1-2BDD9816549B}"/>
              </a:ext>
            </a:extLst>
          </p:cNvPr>
          <p:cNvSpPr/>
          <p:nvPr/>
        </p:nvSpPr>
        <p:spPr>
          <a:xfrm>
            <a:off x="8035822" y="4892377"/>
            <a:ext cx="1473938" cy="14739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93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4CA93-C978-647C-2B96-0C9468D03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98E95B-7F65-F102-9F04-6376E1B3D354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6C908F0-931C-15F5-927D-23E3092F9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en-US" altLang="ko-KR" dirty="0" err="1">
                <a:solidFill>
                  <a:schemeClr val="bg1"/>
                </a:solidFill>
              </a:rPr>
              <a:t>ReAct</a:t>
            </a:r>
            <a:r>
              <a:rPr lang="en-US" altLang="ko-KR" dirty="0">
                <a:solidFill>
                  <a:schemeClr val="bg1"/>
                </a:solidFill>
              </a:rPr>
              <a:t>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EC8F5C-5B25-6F48-5AA8-1D5C91A613AB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D71BBF-EB7B-8188-88BC-9987AD221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969" y="938725"/>
            <a:ext cx="7316062" cy="561988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EC5FCAF-F409-A985-F977-842421566F52}"/>
              </a:ext>
            </a:extLst>
          </p:cNvPr>
          <p:cNvSpPr/>
          <p:nvPr/>
        </p:nvSpPr>
        <p:spPr>
          <a:xfrm>
            <a:off x="4952262" y="4790777"/>
            <a:ext cx="1621258" cy="16212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13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ABE3B-12D3-2122-572E-A68D7E41F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A2AB473-18A8-7BFB-C485-20E6E508C2FC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1CB8EF-72FE-3FB5-A73C-A2ABF51DC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en-US" altLang="ko-KR" dirty="0" err="1">
                <a:solidFill>
                  <a:schemeClr val="bg1"/>
                </a:solidFill>
              </a:rPr>
              <a:t>ReAct</a:t>
            </a:r>
            <a:r>
              <a:rPr lang="en-US" altLang="ko-KR" dirty="0">
                <a:solidFill>
                  <a:schemeClr val="bg1"/>
                </a:solidFill>
              </a:rPr>
              <a:t>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65D9CC8-694A-1260-C1EA-BF8641C3FEB3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674AC7-64EF-7BC2-1F1C-203FCE89B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969" y="938725"/>
            <a:ext cx="7316062" cy="561988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DB6B1DB6-FC02-083F-8070-819AC5F86E7E}"/>
              </a:ext>
            </a:extLst>
          </p:cNvPr>
          <p:cNvSpPr/>
          <p:nvPr/>
        </p:nvSpPr>
        <p:spPr>
          <a:xfrm>
            <a:off x="3214902" y="3708025"/>
            <a:ext cx="1275818" cy="1275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1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57CBD-5B28-E863-7E18-87F904066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F74D461E-7464-FEBD-88D0-644B6B7B27EF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EE8DB1C5-288B-37F6-DF10-05D0E569B935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46660537-E35A-C93C-6B2A-BD965BC2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883C2BF-C9C6-6309-7336-012266BE511F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840D5C0D-D9CA-F735-44CB-D30BD59673C9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dirty="0">
                  <a:solidFill>
                    <a:srgbClr val="1227EE"/>
                  </a:solidFill>
                  <a:latin typeface="구름 산스 700" pitchFamily="2" charset="-127"/>
                  <a:ea typeface="구름 산스 700" pitchFamily="2" charset="-127"/>
                </a:rPr>
                <a:t>금융권 </a:t>
              </a:r>
              <a:r>
                <a:rPr lang="en-US" altLang="ko-KR" sz="4000" dirty="0">
                  <a:solidFill>
                    <a:srgbClr val="1227EE"/>
                  </a:solidFill>
                  <a:latin typeface="구름 산스 700" pitchFamily="2" charset="-127"/>
                  <a:ea typeface="구름 산스 700" pitchFamily="2" charset="-127"/>
                </a:rPr>
                <a:t>AI</a:t>
              </a:r>
              <a:r>
                <a:rPr lang="ko-KR" altLang="en-US" sz="4000" dirty="0">
                  <a:solidFill>
                    <a:srgbClr val="1227EE"/>
                  </a:solidFill>
                  <a:latin typeface="구름 산스 700" pitchFamily="2" charset="-127"/>
                  <a:ea typeface="구름 산스 700" pitchFamily="2" charset="-127"/>
                </a:rPr>
                <a:t> </a:t>
              </a:r>
              <a:r>
                <a:rPr lang="en-US" altLang="ko-KR" sz="4000" dirty="0">
                  <a:solidFill>
                    <a:srgbClr val="1227EE"/>
                  </a:solidFill>
                  <a:latin typeface="구름 산스 700" pitchFamily="2" charset="-127"/>
                  <a:ea typeface="구름 산스 700" pitchFamily="2" charset="-127"/>
                </a:rPr>
                <a:t>Agent</a:t>
              </a:r>
              <a:r>
                <a:rPr lang="ko-KR" altLang="en-US" sz="4000" dirty="0">
                  <a:solidFill>
                    <a:srgbClr val="1227EE"/>
                  </a:solidFill>
                  <a:latin typeface="구름 산스 700" pitchFamily="2" charset="-127"/>
                  <a:ea typeface="구름 산스 700" pitchFamily="2" charset="-127"/>
                </a:rPr>
                <a:t>의 최근 동향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56F523E-2197-4F70-6695-6363A44E5694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12B335-3467-A694-F56A-6E962BFAF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63" y="1974030"/>
            <a:ext cx="4339276" cy="4339276"/>
          </a:xfrm>
          <a:prstGeom prst="rect">
            <a:avLst/>
          </a:prstGeom>
        </p:spPr>
      </p:pic>
      <p:pic>
        <p:nvPicPr>
          <p:cNvPr id="16" name="그림 15" descr="텍스트, 스크린샷, 폰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EB2C21-B6B3-4652-D933-21D8CD2FD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56" y="1974030"/>
            <a:ext cx="5113670" cy="433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0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63FE-7180-5CE5-D134-5A8E79CE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B2580C-BDB4-279F-8561-A5273DC9A959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F55B91-98ED-2493-9FBB-AD85BEC9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4. Planning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7A6F1B-08D9-70E1-5B5C-9369E75D1BBD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87C46B-78A9-974F-CA92-AD609047E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970" y="968501"/>
            <a:ext cx="7570061" cy="556124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AAE845B-6520-4DE2-A4A5-B0E47D54914B}"/>
              </a:ext>
            </a:extLst>
          </p:cNvPr>
          <p:cNvSpPr/>
          <p:nvPr/>
        </p:nvSpPr>
        <p:spPr>
          <a:xfrm>
            <a:off x="3519702" y="2356382"/>
            <a:ext cx="1072618" cy="10726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6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B5D17-CF35-04CE-6D67-3B7E0922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B2F2498-C4FE-3886-0DFE-DAED959CCDC3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652837-304E-A459-42E3-FB2F8FF64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4. Planning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9BA97F-FDAF-07F3-D28A-5ADE075EAA1E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C191C8-D69E-64C7-CF04-D5C51D95C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970" y="968501"/>
            <a:ext cx="7570061" cy="556124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F53292CF-EC07-08F8-EFF9-752393142087}"/>
              </a:ext>
            </a:extLst>
          </p:cNvPr>
          <p:cNvSpPr/>
          <p:nvPr/>
        </p:nvSpPr>
        <p:spPr>
          <a:xfrm>
            <a:off x="5683782" y="2082062"/>
            <a:ext cx="1250418" cy="12504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61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CF6B5-5E61-FC3E-EB08-536B488DF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F22DA6-6BFB-F805-0CC6-48952AEF31F7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9E06A19-8466-9509-EA1F-BDE630949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4. Planning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972196-E86B-41EF-74A5-A8A1EADD2217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E19918-7B30-38A0-82CF-407684291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970" y="968501"/>
            <a:ext cx="7570061" cy="556124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6BDEE3D-9997-A13A-87FD-901083C9DCD8}"/>
              </a:ext>
            </a:extLst>
          </p:cNvPr>
          <p:cNvSpPr/>
          <p:nvPr/>
        </p:nvSpPr>
        <p:spPr>
          <a:xfrm>
            <a:off x="7999648" y="1986313"/>
            <a:ext cx="1529818" cy="1529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88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AB3FF-B35E-49D4-DB31-6FEF52B6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B2BADEC-DC55-8E6D-4CC7-20C0DCCCC33B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1A2FA4-41BB-6FA1-B207-EEBF8672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4. Planning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59188-E0FE-F1E3-C4FC-228E690FB9E2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8283A7-EA55-390B-104F-D71A4BF93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970" y="968501"/>
            <a:ext cx="7570061" cy="556124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B1729B0-5C58-E7E5-15EC-A40B95DD7F8C}"/>
              </a:ext>
            </a:extLst>
          </p:cNvPr>
          <p:cNvSpPr/>
          <p:nvPr/>
        </p:nvSpPr>
        <p:spPr>
          <a:xfrm>
            <a:off x="7999648" y="4729513"/>
            <a:ext cx="1529818" cy="1529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74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58CA1-62D1-0298-AABE-1EA0E4CBE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35C97A6-38D6-61EE-CF77-EF3E56AF7F45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D466BCB-BD5A-1178-0236-D0FD26762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4. Planning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32A3C9-C304-C068-3CC9-96B670A0CD14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5FCC6F-7AD8-21E2-3C5F-BB27711B0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970" y="968501"/>
            <a:ext cx="7570061" cy="556124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46E02EF2-4715-CB82-D1D2-4D4B9EB5A7F7}"/>
              </a:ext>
            </a:extLst>
          </p:cNvPr>
          <p:cNvSpPr/>
          <p:nvPr/>
        </p:nvSpPr>
        <p:spPr>
          <a:xfrm>
            <a:off x="5571408" y="4729513"/>
            <a:ext cx="1529818" cy="1529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C5E7101-6F29-2620-84DB-2D816BADC484}"/>
              </a:ext>
            </a:extLst>
          </p:cNvPr>
          <p:cNvSpPr/>
          <p:nvPr/>
        </p:nvSpPr>
        <p:spPr>
          <a:xfrm>
            <a:off x="5571408" y="4729513"/>
            <a:ext cx="1529818" cy="1529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17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D4462-800B-C8E9-5F26-996928922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A3EF6BE-E5E1-84F1-A46F-3D6972401DC1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DB29F30-7F1A-8DE2-71CF-1C8D6E13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</a:rPr>
              <a:t>4. Planning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D27E08-B03A-68A2-B7D7-FD216B200BC4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D30A8-CF02-3F49-C4E5-7F7C6D36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0970" y="968501"/>
            <a:ext cx="7570061" cy="5561246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7AEEB83-FBDD-1985-E7AA-12DFA5C76096}"/>
              </a:ext>
            </a:extLst>
          </p:cNvPr>
          <p:cNvSpPr/>
          <p:nvPr/>
        </p:nvSpPr>
        <p:spPr>
          <a:xfrm>
            <a:off x="5571408" y="2047273"/>
            <a:ext cx="1529818" cy="1529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2">
            <a:extLst>
              <a:ext uri="{FF2B5EF4-FFF2-40B4-BE49-F238E27FC236}">
                <a16:creationId xmlns:a16="http://schemas.microsoft.com/office/drawing/2014/main" id="{9D47A727-E3DB-FDB1-8A95-6E21D682E3A9}"/>
              </a:ext>
            </a:extLst>
          </p:cNvPr>
          <p:cNvSpPr/>
          <p:nvPr/>
        </p:nvSpPr>
        <p:spPr>
          <a:xfrm>
            <a:off x="3326048" y="3429000"/>
            <a:ext cx="1529818" cy="15298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158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845FA-2C89-40D2-E177-C3E6F10B0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E53B6B-2480-75E2-20E0-7FD559502C67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E91967-2606-E721-74CF-65C20F014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</a:rPr>
              <a:t>5. Multi-agent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B68907-56DC-2DC6-0F3E-EADCA90A7835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F7D76B-1939-7B9F-1A10-D23C111D4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210" y="985940"/>
            <a:ext cx="7539581" cy="553885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53F1715-835E-B74A-77A5-BF8CDC062341}"/>
              </a:ext>
            </a:extLst>
          </p:cNvPr>
          <p:cNvSpPr/>
          <p:nvPr/>
        </p:nvSpPr>
        <p:spPr>
          <a:xfrm>
            <a:off x="3670177" y="2072148"/>
            <a:ext cx="818535" cy="8185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709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C136C-3DF6-FB07-B258-C164B78ED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524EE6A-3BA2-7ABF-2222-BF644CD74EC1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25830F-0701-14CC-7784-43056E836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</a:rPr>
              <a:t>5. Multi-agent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CAF5E4-3029-F04A-6A21-B871E71AF7A0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4A6F9A-4242-2F00-5A52-181B1BF4B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209" y="985940"/>
            <a:ext cx="7539581" cy="553885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544BB1C-5D4B-2A15-F1D0-D651C33DE76C}"/>
              </a:ext>
            </a:extLst>
          </p:cNvPr>
          <p:cNvSpPr/>
          <p:nvPr/>
        </p:nvSpPr>
        <p:spPr>
          <a:xfrm>
            <a:off x="6669015" y="2288458"/>
            <a:ext cx="1216456" cy="1216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">
        <p159:morph option="byObject"/>
      </p:transition>
    </mc:Choice>
    <mc:Fallback xmlns="">
      <p:transition spd="slow" advClick="0" advTm="30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45AA1-E5B1-C3F1-9A72-B7C5E9A1E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8D59F2B-1D80-1AE0-DA4A-F4646A6D45AD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34242F-D6DB-7EFF-B903-05E79820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</a:rPr>
              <a:t>5. Multi-agent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31A49B-6D6B-1EE8-97FC-EFF5AEFCCD9D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84F9F5-D337-658C-8004-F46710971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209" y="985940"/>
            <a:ext cx="7539581" cy="553885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E4D93E4-06A1-6D6E-566E-19DDC8D8175D}"/>
              </a:ext>
            </a:extLst>
          </p:cNvPr>
          <p:cNvSpPr/>
          <p:nvPr/>
        </p:nvSpPr>
        <p:spPr>
          <a:xfrm>
            <a:off x="6669015" y="2288458"/>
            <a:ext cx="1216456" cy="1216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B928881-F085-1DA1-E5B2-FA95B4BA07F4}"/>
              </a:ext>
            </a:extLst>
          </p:cNvPr>
          <p:cNvSpPr/>
          <p:nvPr/>
        </p:nvSpPr>
        <p:spPr>
          <a:xfrm>
            <a:off x="6684255" y="2286553"/>
            <a:ext cx="1216456" cy="1216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0040240-8D53-934B-1E61-93C1EA72FA9F}"/>
              </a:ext>
            </a:extLst>
          </p:cNvPr>
          <p:cNvSpPr/>
          <p:nvPr/>
        </p:nvSpPr>
        <p:spPr>
          <a:xfrm>
            <a:off x="6678847" y="2278625"/>
            <a:ext cx="1216456" cy="1216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135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2901C-3D55-B095-07A2-20315233C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26D256A-82FD-C6D5-2F28-DD0FB488A5E3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4D9C8F2-7765-4B4B-EF7F-57892CE6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</a:rPr>
              <a:t>5. Multi-agent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1737D0-BD03-8E62-5C0E-FB7C84F7FFA2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4B5442-AAD7-1815-6980-52449EFA8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209" y="985940"/>
            <a:ext cx="7539581" cy="553885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32D60A5-5B62-34E3-379B-BA9806C138B4}"/>
              </a:ext>
            </a:extLst>
          </p:cNvPr>
          <p:cNvSpPr/>
          <p:nvPr/>
        </p:nvSpPr>
        <p:spPr>
          <a:xfrm>
            <a:off x="4879543" y="3696253"/>
            <a:ext cx="1216456" cy="1216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3DA658C-E2E7-1888-3D7E-4ED743F8F44A}"/>
              </a:ext>
            </a:extLst>
          </p:cNvPr>
          <p:cNvSpPr/>
          <p:nvPr/>
        </p:nvSpPr>
        <p:spPr>
          <a:xfrm>
            <a:off x="8452095" y="3696253"/>
            <a:ext cx="1216456" cy="1216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18CEC89-6B74-90F3-4224-1ABE2800EAFA}"/>
              </a:ext>
            </a:extLst>
          </p:cNvPr>
          <p:cNvSpPr/>
          <p:nvPr/>
        </p:nvSpPr>
        <p:spPr>
          <a:xfrm>
            <a:off x="6678847" y="5052305"/>
            <a:ext cx="1216456" cy="1216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40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64EA293-5421-491F-44DA-B7379ACBFCE2}"/>
              </a:ext>
            </a:extLst>
          </p:cNvPr>
          <p:cNvSpPr/>
          <p:nvPr/>
        </p:nvSpPr>
        <p:spPr>
          <a:xfrm>
            <a:off x="891209" y="337931"/>
            <a:ext cx="10409582" cy="1078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D817759-3343-9714-45CE-DF7EA7CE647C}"/>
              </a:ext>
            </a:extLst>
          </p:cNvPr>
          <p:cNvSpPr/>
          <p:nvPr/>
        </p:nvSpPr>
        <p:spPr>
          <a:xfrm>
            <a:off x="1062374" y="509922"/>
            <a:ext cx="734411" cy="734411"/>
          </a:xfrm>
          <a:prstGeom prst="ellipse">
            <a:avLst/>
          </a:prstGeom>
          <a:solidFill>
            <a:srgbClr val="FF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구름 산스 700" pitchFamily="2" charset="-127"/>
                <a:ea typeface="구름 산스 700" pitchFamily="2" charset="-127"/>
              </a:rPr>
              <a:t>1</a:t>
            </a:r>
            <a:endParaRPr lang="ko-KR" altLang="en-US" sz="4400" dirty="0"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E01969C-0D61-93FC-AB0F-D31E46542ED0}"/>
              </a:ext>
            </a:extLst>
          </p:cNvPr>
          <p:cNvSpPr/>
          <p:nvPr/>
        </p:nvSpPr>
        <p:spPr>
          <a:xfrm>
            <a:off x="891209" y="1588318"/>
            <a:ext cx="10409582" cy="1078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4268707-EBD5-E0CE-FC15-AF35C21E69B9}"/>
              </a:ext>
            </a:extLst>
          </p:cNvPr>
          <p:cNvSpPr/>
          <p:nvPr/>
        </p:nvSpPr>
        <p:spPr>
          <a:xfrm>
            <a:off x="1062374" y="1760309"/>
            <a:ext cx="734411" cy="734411"/>
          </a:xfrm>
          <a:prstGeom prst="ellipse">
            <a:avLst/>
          </a:prstGeom>
          <a:solidFill>
            <a:srgbClr val="FF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구름 산스 700" pitchFamily="2" charset="-127"/>
                <a:ea typeface="구름 산스 700" pitchFamily="2" charset="-127"/>
              </a:rPr>
              <a:t>2</a:t>
            </a:r>
            <a:endParaRPr lang="ko-KR" altLang="en-US" sz="4400" dirty="0"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C6FE2A-CAD6-BC07-0156-47DFF8539E43}"/>
              </a:ext>
            </a:extLst>
          </p:cNvPr>
          <p:cNvSpPr txBox="1"/>
          <p:nvPr/>
        </p:nvSpPr>
        <p:spPr>
          <a:xfrm>
            <a:off x="1796785" y="1703361"/>
            <a:ext cx="5950668" cy="851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2025.08.05 ZDNET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Korea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highlight>
                  <a:srgbClr val="FFFF00"/>
                </a:highlight>
              </a:rPr>
              <a:t>카카오페이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"</a:t>
            </a:r>
            <a:r>
              <a:rPr lang="ko-KR" altLang="en-US" sz="2400" b="1" dirty="0"/>
              <a:t>금융 </a:t>
            </a:r>
            <a:r>
              <a:rPr lang="en-US" altLang="ko-KR" sz="2400" b="1" dirty="0"/>
              <a:t>AI </a:t>
            </a:r>
            <a:r>
              <a:rPr lang="ko-KR" altLang="en-US" sz="2400" b="1" dirty="0"/>
              <a:t>에이전트 선도할 것</a:t>
            </a:r>
            <a:r>
              <a:rPr lang="en-US" altLang="ko-KR" sz="2400" b="1" dirty="0"/>
              <a:t>"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60F42D1-9E49-4E2A-AAFF-41D8352B3552}"/>
              </a:ext>
            </a:extLst>
          </p:cNvPr>
          <p:cNvSpPr/>
          <p:nvPr/>
        </p:nvSpPr>
        <p:spPr>
          <a:xfrm>
            <a:off x="891209" y="2838705"/>
            <a:ext cx="10409582" cy="1078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B409F3-7C86-0CAC-66C9-AA65F1420179}"/>
              </a:ext>
            </a:extLst>
          </p:cNvPr>
          <p:cNvSpPr/>
          <p:nvPr/>
        </p:nvSpPr>
        <p:spPr>
          <a:xfrm>
            <a:off x="1062374" y="3010696"/>
            <a:ext cx="734411" cy="734411"/>
          </a:xfrm>
          <a:prstGeom prst="ellipse">
            <a:avLst/>
          </a:prstGeom>
          <a:solidFill>
            <a:srgbClr val="FF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구름 산스 700" pitchFamily="2" charset="-127"/>
                <a:ea typeface="구름 산스 700" pitchFamily="2" charset="-127"/>
              </a:rPr>
              <a:t>3</a:t>
            </a:r>
            <a:endParaRPr lang="ko-KR" altLang="en-US" sz="4400" dirty="0"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B3211D-603B-A13D-25B3-505969FFBA00}"/>
              </a:ext>
            </a:extLst>
          </p:cNvPr>
          <p:cNvSpPr txBox="1"/>
          <p:nvPr/>
        </p:nvSpPr>
        <p:spPr>
          <a:xfrm>
            <a:off x="1796785" y="451144"/>
            <a:ext cx="8602035" cy="851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2025.08.14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아시아경제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 err="1"/>
              <a:t>에이전틱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AI </a:t>
            </a:r>
            <a:r>
              <a:rPr lang="ko-KR" altLang="en-US" sz="2400" b="1" dirty="0"/>
              <a:t>강조한 강태영 </a:t>
            </a:r>
            <a:r>
              <a:rPr lang="ko-KR" altLang="en-US" sz="2400" b="1" dirty="0">
                <a:highlight>
                  <a:srgbClr val="FFFF00"/>
                </a:highlight>
              </a:rPr>
              <a:t>농협</a:t>
            </a:r>
            <a:r>
              <a:rPr lang="ko-KR" altLang="en-US" sz="2400" b="1" dirty="0"/>
              <a:t>은행장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기업금융부터 도입</a:t>
            </a:r>
            <a:endParaRPr lang="en-US" altLang="ko-KR" sz="2400" b="1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E8B4B82-CB19-211C-2D34-13A47A3D8E2C}"/>
              </a:ext>
            </a:extLst>
          </p:cNvPr>
          <p:cNvSpPr/>
          <p:nvPr/>
        </p:nvSpPr>
        <p:spPr>
          <a:xfrm>
            <a:off x="891209" y="4089092"/>
            <a:ext cx="10409582" cy="1078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09E9958-2969-6411-C3C4-FA15714BA089}"/>
              </a:ext>
            </a:extLst>
          </p:cNvPr>
          <p:cNvSpPr/>
          <p:nvPr/>
        </p:nvSpPr>
        <p:spPr>
          <a:xfrm>
            <a:off x="1062374" y="4261083"/>
            <a:ext cx="734411" cy="734411"/>
          </a:xfrm>
          <a:prstGeom prst="ellipse">
            <a:avLst/>
          </a:prstGeom>
          <a:solidFill>
            <a:srgbClr val="FF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구름 산스 700" pitchFamily="2" charset="-127"/>
                <a:ea typeface="구름 산스 700" pitchFamily="2" charset="-127"/>
              </a:rPr>
              <a:t>4</a:t>
            </a:r>
            <a:endParaRPr lang="ko-KR" altLang="en-US" sz="4400" dirty="0"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5CA933-BD6E-EAA2-0140-980C35C0AF23}"/>
              </a:ext>
            </a:extLst>
          </p:cNvPr>
          <p:cNvSpPr txBox="1"/>
          <p:nvPr/>
        </p:nvSpPr>
        <p:spPr>
          <a:xfrm>
            <a:off x="1796785" y="2972052"/>
            <a:ext cx="9249648" cy="811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2025.06.08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전자신문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200" b="1" dirty="0">
                <a:highlight>
                  <a:srgbClr val="FFFF00"/>
                </a:highlight>
              </a:rPr>
              <a:t>KB</a:t>
            </a:r>
            <a:r>
              <a:rPr lang="ko-KR" altLang="en-US" sz="2200" b="1" dirty="0">
                <a:highlight>
                  <a:srgbClr val="FFFF00"/>
                </a:highlight>
              </a:rPr>
              <a:t>금융</a:t>
            </a:r>
            <a:r>
              <a:rPr lang="en-US" altLang="ko-KR" sz="2200" b="1" dirty="0"/>
              <a:t>, 'KB AI </a:t>
            </a:r>
            <a:r>
              <a:rPr lang="ko-KR" altLang="en-US" sz="2200" b="1" dirty="0"/>
              <a:t>에이전트 로드맵</a:t>
            </a:r>
            <a:r>
              <a:rPr lang="en-US" altLang="ko-KR" sz="2200" b="1" dirty="0"/>
              <a:t>' </a:t>
            </a:r>
            <a:r>
              <a:rPr lang="ko-KR" altLang="en-US" sz="2200" b="1" dirty="0"/>
              <a:t>수립</a:t>
            </a:r>
            <a:r>
              <a:rPr lang="en-US" altLang="ko-KR" sz="2200" b="1" dirty="0"/>
              <a:t>…</a:t>
            </a:r>
            <a:r>
              <a:rPr lang="ko-KR" altLang="en-US" sz="2200" b="1" dirty="0" err="1"/>
              <a:t>내부업부서</a:t>
            </a:r>
            <a:r>
              <a:rPr lang="ko-KR" altLang="en-US" sz="2200" b="1" dirty="0"/>
              <a:t> 대고객까지 </a:t>
            </a:r>
            <a:r>
              <a:rPr lang="en-US" altLang="ko-KR" sz="2200" b="1" dirty="0"/>
              <a:t>AI </a:t>
            </a:r>
            <a:r>
              <a:rPr lang="ko-KR" altLang="en-US" sz="2200" b="1" dirty="0"/>
              <a:t>깐다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EE1B2FA-A04B-0EC2-C2E3-89B658F2F129}"/>
              </a:ext>
            </a:extLst>
          </p:cNvPr>
          <p:cNvSpPr/>
          <p:nvPr/>
        </p:nvSpPr>
        <p:spPr>
          <a:xfrm>
            <a:off x="891209" y="5339479"/>
            <a:ext cx="10409582" cy="107839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B8CFEA-000A-6FB1-FF2E-DDEBDC5D4AA8}"/>
              </a:ext>
            </a:extLst>
          </p:cNvPr>
          <p:cNvSpPr/>
          <p:nvPr/>
        </p:nvSpPr>
        <p:spPr>
          <a:xfrm>
            <a:off x="1062374" y="5511470"/>
            <a:ext cx="734411" cy="734411"/>
          </a:xfrm>
          <a:prstGeom prst="ellipse">
            <a:avLst/>
          </a:prstGeom>
          <a:solidFill>
            <a:srgbClr val="FF00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latin typeface="구름 산스 700" pitchFamily="2" charset="-127"/>
                <a:ea typeface="구름 산스 700" pitchFamily="2" charset="-127"/>
              </a:rPr>
              <a:t>5</a:t>
            </a:r>
            <a:endParaRPr lang="ko-KR" altLang="en-US" sz="4400" dirty="0"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F2309-5A9F-41AB-67F9-81A654D4A27C}"/>
              </a:ext>
            </a:extLst>
          </p:cNvPr>
          <p:cNvSpPr txBox="1"/>
          <p:nvPr/>
        </p:nvSpPr>
        <p:spPr>
          <a:xfrm>
            <a:off x="1796785" y="5452694"/>
            <a:ext cx="6241132" cy="851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2025.03.27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뉴스토마토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KT, </a:t>
            </a:r>
            <a:r>
              <a:rPr lang="ko-KR" altLang="en-US" sz="2400" b="1" dirty="0"/>
              <a:t>금융권 </a:t>
            </a:r>
            <a:r>
              <a:rPr lang="en-US" altLang="ko-KR" sz="2400" b="1" dirty="0"/>
              <a:t>AI</a:t>
            </a:r>
            <a:r>
              <a:rPr lang="ko-KR" altLang="en-US" sz="2400" b="1" dirty="0"/>
              <a:t>에이전트 공개</a:t>
            </a:r>
            <a:r>
              <a:rPr lang="en-US" altLang="ko-KR" sz="2400" b="1" dirty="0"/>
              <a:t>…"</a:t>
            </a:r>
            <a:r>
              <a:rPr lang="ko-KR" altLang="en-US" sz="2400" b="1" dirty="0"/>
              <a:t>산업계 공략</a:t>
            </a:r>
            <a:r>
              <a:rPr lang="en-US" altLang="ko-KR" sz="2400" b="1" dirty="0"/>
              <a:t>"</a:t>
            </a:r>
            <a:endParaRPr lang="en-US" altLang="ko-KR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3C1CCD-A583-5AE1-8532-BFB8195E0F53}"/>
              </a:ext>
            </a:extLst>
          </p:cNvPr>
          <p:cNvSpPr txBox="1"/>
          <p:nvPr/>
        </p:nvSpPr>
        <p:spPr>
          <a:xfrm>
            <a:off x="1796785" y="4202305"/>
            <a:ext cx="9236824" cy="8519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2025.05.20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한국금융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/>
              <a:t>김준환 상무 </a:t>
            </a:r>
            <a:r>
              <a:rPr lang="en-US" altLang="ko-KR" sz="2400" b="1" dirty="0"/>
              <a:t>"</a:t>
            </a:r>
            <a:r>
              <a:rPr lang="ko-KR" altLang="en-US" sz="2400" b="1" dirty="0">
                <a:highlight>
                  <a:srgbClr val="FFFF00"/>
                </a:highlight>
              </a:rPr>
              <a:t>신한</a:t>
            </a:r>
            <a:r>
              <a:rPr lang="en-US" altLang="ko-KR" sz="2400" b="1" dirty="0"/>
              <a:t>, AI </a:t>
            </a:r>
            <a:r>
              <a:rPr lang="ko-KR" altLang="en-US" sz="2400" b="1" dirty="0"/>
              <a:t>에이전트로 가장 똑똑한 금융 </a:t>
            </a:r>
            <a:r>
              <a:rPr lang="ko-KR" altLang="en-US" sz="2400" b="1" dirty="0" err="1"/>
              <a:t>파트너될</a:t>
            </a:r>
            <a:r>
              <a:rPr lang="ko-KR" altLang="en-US" sz="2400" b="1" dirty="0"/>
              <a:t> 것</a:t>
            </a:r>
            <a:r>
              <a:rPr lang="en-US" altLang="ko-KR" sz="2400" b="1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278722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AB4CD-7092-5022-46A5-54B472812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AC23891-0719-CF9F-CEC3-4B77CC4EA19A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2414DF-4F17-BDB4-D12E-907FC3865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</a:rPr>
              <a:t>5. Multi-agent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EB2106-C67F-1072-7E63-E9066F9B1A9B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F95C39-810B-2787-3BF4-488A7CE3D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209" y="985940"/>
            <a:ext cx="7539581" cy="553885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5564840-4AFF-E035-FA50-722FDD1CAD9A}"/>
              </a:ext>
            </a:extLst>
          </p:cNvPr>
          <p:cNvSpPr/>
          <p:nvPr/>
        </p:nvSpPr>
        <p:spPr>
          <a:xfrm>
            <a:off x="6669015" y="2288458"/>
            <a:ext cx="1216456" cy="1216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B6D5B31-4C18-2F6F-7EB9-E697341E9137}"/>
              </a:ext>
            </a:extLst>
          </p:cNvPr>
          <p:cNvSpPr/>
          <p:nvPr/>
        </p:nvSpPr>
        <p:spPr>
          <a:xfrm>
            <a:off x="6684255" y="2286553"/>
            <a:ext cx="1216456" cy="1216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CDDF9FA-2341-9BAD-59F4-AB93868069DC}"/>
              </a:ext>
            </a:extLst>
          </p:cNvPr>
          <p:cNvSpPr/>
          <p:nvPr/>
        </p:nvSpPr>
        <p:spPr>
          <a:xfrm>
            <a:off x="6678847" y="2278625"/>
            <a:ext cx="1216456" cy="1216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9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">
        <p159:morph option="byObject"/>
      </p:transition>
    </mc:Choice>
    <mc:Fallback xmlns="">
      <p:transition spd="slow" advClick="0" advTm="30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5511-F322-54B8-DA59-CE7B6085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45632A-A48C-5077-BC49-DE97164B9560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CAE037-8BAC-B859-C429-E1C4748C3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</a:rPr>
              <a:t>5. Multi-agent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48259F-0246-67B2-E8A4-46F625FA040F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8D69C8-2447-036C-4C82-FCD156F72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209" y="985940"/>
            <a:ext cx="7539581" cy="553885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7B26448A-08AD-351A-BA13-F5F6E82597E8}"/>
              </a:ext>
            </a:extLst>
          </p:cNvPr>
          <p:cNvSpPr/>
          <p:nvPr/>
        </p:nvSpPr>
        <p:spPr>
          <a:xfrm>
            <a:off x="6669015" y="2288458"/>
            <a:ext cx="1216456" cy="12164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09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833E0-6077-BBD7-D978-F74376E1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1E344EC-E0B9-9E0B-30F8-FC9388CF4176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4C36384-68AB-F981-60FA-93A68D3C8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</a:rPr>
              <a:t>5. Multi-agent Pattern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F8D4CB-4957-2ED5-CB59-1D3C82AD97AA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F06034-ED2B-6D26-3DD9-08EBC8FE7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6209" y="985940"/>
            <a:ext cx="7539581" cy="553885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CF2C492D-5C02-935E-EF1F-F3C74706A0B8}"/>
              </a:ext>
            </a:extLst>
          </p:cNvPr>
          <p:cNvSpPr/>
          <p:nvPr/>
        </p:nvSpPr>
        <p:spPr>
          <a:xfrm>
            <a:off x="3712455" y="2920918"/>
            <a:ext cx="691905" cy="6919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3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3BAF8-5F82-1D04-60E3-4D77C12BB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9FB71D3-A08C-F2C7-C1B5-9260A6B9BA8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CED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03057437-35C7-272B-5B28-EC410140AD06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78A4787F-D4B0-E052-1CB5-0D641EA74992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C1040A6E-3061-66D8-CE30-B1B79382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E7E8200-3C6C-00F9-E77C-0E69E951A94C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4FC60335-393E-50A0-328A-8F82A776DA4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Orchestration 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이란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?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5F8AD0-F069-3AFF-B743-62F603D95C55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클립아트, 그래픽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BA22678-2E9A-E042-7937-5953475EDC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85" y="3158836"/>
            <a:ext cx="7079739" cy="369916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173187-2CC8-7513-561C-031944F88D6A}"/>
              </a:ext>
            </a:extLst>
          </p:cNvPr>
          <p:cNvSpPr/>
          <p:nvPr/>
        </p:nvSpPr>
        <p:spPr>
          <a:xfrm>
            <a:off x="1517305" y="1600098"/>
            <a:ext cx="9157390" cy="1828902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각각 특화된 작업이나 기능을 가진 여러 </a:t>
            </a:r>
            <a:r>
              <a:rPr lang="en-US" altLang="ko-KR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AI </a:t>
            </a:r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에이전트가 </a:t>
            </a:r>
            <a:endParaRPr lang="en-US" altLang="ko-KR" sz="2800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360000"/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최종 목표를 달성할 수 있도록 서로 협력하고 조정하고 </a:t>
            </a:r>
            <a:endParaRPr lang="en-US" altLang="ko-KR" sz="2800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360000"/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관리하는 프로세스를 의미</a:t>
            </a:r>
          </a:p>
        </p:txBody>
      </p:sp>
    </p:spTree>
    <p:extLst>
      <p:ext uri="{BB962C8B-B14F-4D97-AF65-F5344CB8AC3E}">
        <p14:creationId xmlns:p14="http://schemas.microsoft.com/office/powerpoint/2010/main" val="3611506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6A348-7B34-8755-D934-8A8F18465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BBAD8CD-C2C2-66E2-E110-80821207DD7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ECED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8FB64C15-AEB1-9631-3BD2-49454AF0402D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A244650F-8328-D63A-5ED5-B56A08A1CDEB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1F4B8CC3-8D49-D49D-AC82-B911218A6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7FBB0C-86D1-7AEF-324A-9676B215F141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217C6DA1-C31B-B4BF-8E36-04112F952D28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Orchestration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이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 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중요한 이유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?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AA48492-1175-801E-5D05-BBCA06CFA9A9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 descr="클립아트, 그래픽, 만화 영화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154DCC2-0979-4C25-6498-FB07DC8D9E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85" y="3158836"/>
            <a:ext cx="7079739" cy="369916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BCA2B55-A7EE-3C2D-E8F5-04A85D9358F0}"/>
              </a:ext>
            </a:extLst>
          </p:cNvPr>
          <p:cNvSpPr/>
          <p:nvPr/>
        </p:nvSpPr>
        <p:spPr>
          <a:xfrm>
            <a:off x="1185452" y="1782257"/>
            <a:ext cx="9657462" cy="1459706"/>
          </a:xfrm>
          <a:prstGeom prst="roundRect">
            <a:avLst>
              <a:gd name="adj" fmla="val 1088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US" altLang="ko-KR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AI </a:t>
            </a:r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시스템</a:t>
            </a:r>
            <a:r>
              <a:rPr lang="en-US" altLang="ko-KR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(</a:t>
            </a:r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워크플로우</a:t>
            </a:r>
            <a:r>
              <a:rPr lang="en-US" altLang="ko-KR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)</a:t>
            </a:r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이 복잡해짐에 따라 단일 </a:t>
            </a:r>
            <a:r>
              <a:rPr lang="en-US" altLang="ko-KR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AI </a:t>
            </a:r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모델이나 </a:t>
            </a:r>
            <a:endParaRPr lang="en-US" altLang="ko-KR" sz="2800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  <a:p>
            <a:pPr marL="360000"/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에이전트만으로는 모든 작업을 처리하기에 충분하지 않음</a:t>
            </a:r>
            <a:endParaRPr lang="en-US" altLang="ko-KR" sz="2800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12465C8-5C9F-0FF2-DF87-EE9D97D51F96}"/>
              </a:ext>
            </a:extLst>
          </p:cNvPr>
          <p:cNvSpPr/>
          <p:nvPr/>
        </p:nvSpPr>
        <p:spPr>
          <a:xfrm>
            <a:off x="1060294" y="3548712"/>
            <a:ext cx="9907778" cy="1459706"/>
          </a:xfrm>
          <a:prstGeom prst="roundRect">
            <a:avLst>
              <a:gd name="adj" fmla="val 1088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적절한 오케스트레이션을 통해 고립된 에이전트들의 비효율성</a:t>
            </a:r>
            <a:r>
              <a:rPr lang="en-US" altLang="ko-KR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</a:p>
          <a:p>
            <a:pPr marL="360000"/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데이터 불일치</a:t>
            </a:r>
            <a:r>
              <a:rPr lang="en-US" altLang="ko-KR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, </a:t>
            </a:r>
            <a:r>
              <a:rPr lang="ko-KR" altLang="en-US" sz="2800" dirty="0">
                <a:solidFill>
                  <a:schemeClr val="tx1"/>
                </a:solidFill>
                <a:latin typeface="구름 산스 500" pitchFamily="2" charset="-127"/>
                <a:ea typeface="구름 산스 500" pitchFamily="2" charset="-127"/>
              </a:rPr>
              <a:t>열악한 사용자 경험 문제를 해결 가능함</a:t>
            </a:r>
            <a:endParaRPr lang="en-US" altLang="ko-KR" sz="2800" dirty="0">
              <a:solidFill>
                <a:schemeClr val="tx1"/>
              </a:solidFill>
              <a:latin typeface="구름 산스 500" pitchFamily="2" charset="-127"/>
              <a:ea typeface="구름 산스 5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42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도표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6ECE1F-C948-EE37-3345-E8E0D1953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80" y="0"/>
            <a:ext cx="1025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451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85F80-F355-AEC6-FC97-F0E4F7C08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013B7772-7C01-D0F9-F70C-C8DB37836394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F57765-DE16-F358-962A-AAF58CC8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</a:rPr>
              <a:t>Centralized Orchestration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5F7D016-ED68-6B6F-3DF9-CE08621497ED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7" name="제목 6">
              <a:extLst>
                <a:ext uri="{FF2B5EF4-FFF2-40B4-BE49-F238E27FC236}">
                  <a16:creationId xmlns:a16="http://schemas.microsoft.com/office/drawing/2014/main" id="{AF9ACAC5-56C8-D24A-B1C8-DCB8CB5BA251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</a:rPr>
                <a:t>Centralized Orchestration</a:t>
              </a:r>
              <a:endParaRPr lang="ko-KR" altLang="en-US" sz="4000" b="1" dirty="0">
                <a:solidFill>
                  <a:srgbClr val="1227EE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2CC04E-66C6-4112-3933-C1F5B3A5E38D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79F1C28-27CD-CF73-6855-86513C170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11155" r="8730" b="65345"/>
          <a:stretch>
            <a:fillRect/>
          </a:stretch>
        </p:blipFill>
        <p:spPr>
          <a:xfrm>
            <a:off x="1868112" y="1625600"/>
            <a:ext cx="8740258" cy="504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8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08EF6-91B3-0BF9-E26B-2B4C9B98B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834142F2-187C-06F7-318F-9A5677F1A517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3473C-C5B2-2547-EFA3-A94182E62D9C}"/>
              </a:ext>
            </a:extLst>
          </p:cNvPr>
          <p:cNvSpPr txBox="1"/>
          <p:nvPr/>
        </p:nvSpPr>
        <p:spPr>
          <a:xfrm>
            <a:off x="6817342" y="2003237"/>
            <a:ext cx="5035982" cy="2450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특징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Master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가 다른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Worker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들을 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감독</a:t>
            </a:r>
            <a:r>
              <a:rPr lang="ko-KR" altLang="en-US" dirty="0" err="1">
                <a:ea typeface="Pretendard Variable Medium" panose="00000500000000000000"/>
                <a:hlinkClick r:id="rId3" tooltip="⋅"/>
              </a:rPr>
              <a:t>⋅</a:t>
            </a:r>
            <a:r>
              <a:rPr lang="ko-KR" altLang="en-US" sz="1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관리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단일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Master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가 작업할당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데이터 흐름 관리 및 의사결정을 담당함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구현이 간단하고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단일제어가 필요한 환경에서 효과적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9D55A97-8BC1-F24F-5E81-76CBA765ABAD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3" name="제목 6">
              <a:extLst>
                <a:ext uri="{FF2B5EF4-FFF2-40B4-BE49-F238E27FC236}">
                  <a16:creationId xmlns:a16="http://schemas.microsoft.com/office/drawing/2014/main" id="{3F5AC062-9AE2-CCDD-1617-824C7AFF4A31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</a:rPr>
                <a:t>Centralized Orchestration</a:t>
              </a:r>
              <a:endParaRPr lang="ko-KR" altLang="en-US" sz="4000" b="1" dirty="0">
                <a:solidFill>
                  <a:srgbClr val="1227E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EC930E3-60D6-DA18-B797-F97C0A9A08AE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BA9BBCE-4053-DF5D-699E-3A99565DF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11155" r="8730" b="65345"/>
          <a:stretch>
            <a:fillRect/>
          </a:stretch>
        </p:blipFill>
        <p:spPr>
          <a:xfrm>
            <a:off x="338676" y="2003237"/>
            <a:ext cx="5757324" cy="33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04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8B23-C534-0032-3BA4-7BDE7BCA2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8CAE9A72-B0A5-418D-EF20-6BC27CB114D7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A3CCA-882E-43AF-9E83-38C341AD26DD}"/>
              </a:ext>
            </a:extLst>
          </p:cNvPr>
          <p:cNvSpPr txBox="1"/>
          <p:nvPr/>
        </p:nvSpPr>
        <p:spPr>
          <a:xfrm>
            <a:off x="6826905" y="2003237"/>
            <a:ext cx="4085304" cy="1557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ea typeface="Pretendard Variable Medium" panose="00000500000000000000"/>
              </a:rPr>
              <a:t>장점</a:t>
            </a:r>
            <a:endParaRPr lang="en-US" altLang="ko-KR" sz="2200" b="1" dirty="0">
              <a:ea typeface="Pretendard Variable Medium" panose="00000500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2">
                    <a:lumMod val="10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1) </a:t>
            </a:r>
            <a:r>
              <a:rPr lang="ko-KR" altLang="en-US" sz="1700" dirty="0">
                <a:solidFill>
                  <a:schemeClr val="bg2">
                    <a:lumMod val="10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관리 및 제어가 간편</a:t>
            </a:r>
            <a:endParaRPr lang="en-US" altLang="ko-KR" sz="1700" dirty="0">
              <a:solidFill>
                <a:schemeClr val="bg2">
                  <a:lumMod val="10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2">
                    <a:lumMod val="10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2) </a:t>
            </a:r>
            <a:r>
              <a:rPr lang="ko-KR" altLang="en-US" sz="1700" dirty="0">
                <a:solidFill>
                  <a:schemeClr val="bg2">
                    <a:lumMod val="10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모니터링과 문제 해결 난이도가 쉬움</a:t>
            </a:r>
            <a:endParaRPr lang="en-US" altLang="ko-KR" sz="1700" dirty="0">
              <a:solidFill>
                <a:schemeClr val="bg2">
                  <a:lumMod val="10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2">
                    <a:lumMod val="10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3) </a:t>
            </a:r>
            <a:r>
              <a:rPr lang="ko-KR" altLang="en-US" sz="1700" dirty="0">
                <a:solidFill>
                  <a:schemeClr val="bg2">
                    <a:lumMod val="10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일관된 의사 결정과 업무 실행력</a:t>
            </a:r>
            <a:endParaRPr lang="en-US" altLang="ko-KR" sz="1700" dirty="0">
              <a:solidFill>
                <a:schemeClr val="bg2">
                  <a:lumMod val="10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572FB-D5C6-5FB6-80FE-BCD958FAB2CD}"/>
              </a:ext>
            </a:extLst>
          </p:cNvPr>
          <p:cNvSpPr txBox="1"/>
          <p:nvPr/>
        </p:nvSpPr>
        <p:spPr>
          <a:xfrm>
            <a:off x="6807814" y="3962612"/>
            <a:ext cx="4753897" cy="108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단점</a:t>
            </a:r>
            <a:endParaRPr lang="en-US" altLang="ko-KR" sz="2200" b="1" dirty="0"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>
                <a:solidFill>
                  <a:schemeClr val="bg2">
                    <a:lumMod val="10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1) </a:t>
            </a:r>
            <a:r>
              <a:rPr lang="ko-KR" altLang="en-US" sz="1700" dirty="0">
                <a:solidFill>
                  <a:schemeClr val="bg2">
                    <a:lumMod val="10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에이전트 수가 증가함에 따라 확장성 문제가 </a:t>
            </a:r>
            <a:endParaRPr lang="en-US" altLang="ko-KR" sz="1700" dirty="0">
              <a:solidFill>
                <a:schemeClr val="bg2">
                  <a:lumMod val="10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r>
              <a:rPr lang="ko-KR" altLang="en-US" sz="1700" dirty="0">
                <a:solidFill>
                  <a:schemeClr val="bg2">
                    <a:lumMod val="10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   발생할 수 있음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10AF67-8D75-2448-AAD2-1AF431AAD866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3" name="제목 6">
              <a:extLst>
                <a:ext uri="{FF2B5EF4-FFF2-40B4-BE49-F238E27FC236}">
                  <a16:creationId xmlns:a16="http://schemas.microsoft.com/office/drawing/2014/main" id="{94B39D83-8A0B-CF64-F440-2A53531B3220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</a:rPr>
                <a:t>Centralized Orchestration</a:t>
              </a:r>
              <a:endParaRPr lang="ko-KR" altLang="en-US" sz="4000" b="1" dirty="0">
                <a:solidFill>
                  <a:srgbClr val="1227E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AAF7B6-5151-188F-1DDB-5EE6DB5709C2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BD5A6EC-86F1-A221-367F-85D22387F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7" t="11155" r="8730" b="65345"/>
          <a:stretch>
            <a:fillRect/>
          </a:stretch>
        </p:blipFill>
        <p:spPr>
          <a:xfrm>
            <a:off x="338676" y="2003237"/>
            <a:ext cx="5757324" cy="33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0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23E44-4E8B-AE6A-6EEA-9A4E86EF0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도표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FBBA4F-66CD-5803-631B-53BAE33AD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80" y="0"/>
            <a:ext cx="1025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5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5EC4A-783B-6315-965D-5AC7534F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원형: 비어 있음 9">
            <a:extLst>
              <a:ext uri="{FF2B5EF4-FFF2-40B4-BE49-F238E27FC236}">
                <a16:creationId xmlns:a16="http://schemas.microsoft.com/office/drawing/2014/main" id="{99EF7376-B24E-3B98-3EC2-475FE5E3DC24}"/>
              </a:ext>
            </a:extLst>
          </p:cNvPr>
          <p:cNvSpPr/>
          <p:nvPr/>
        </p:nvSpPr>
        <p:spPr>
          <a:xfrm>
            <a:off x="6309612" y="-3993889"/>
            <a:ext cx="8842166" cy="8471739"/>
          </a:xfrm>
          <a:prstGeom prst="donut">
            <a:avLst>
              <a:gd name="adj" fmla="val 15801"/>
            </a:avLst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B34213FD-F310-7D8E-80E5-CE7B2A8726A2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18F2038-F15C-3752-4F56-E2E82B09FA20}"/>
              </a:ext>
            </a:extLst>
          </p:cNvPr>
          <p:cNvSpPr/>
          <p:nvPr/>
        </p:nvSpPr>
        <p:spPr>
          <a:xfrm>
            <a:off x="1723955" y="5239372"/>
            <a:ext cx="2947751" cy="2680664"/>
          </a:xfrm>
          <a:prstGeom prst="ellipse">
            <a:avLst/>
          </a:prstGeom>
          <a:noFill/>
          <a:ln w="635000">
            <a:solidFill>
              <a:srgbClr val="BED8F1">
                <a:alpha val="2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CC42EBA-DF06-1451-9B8C-20AA9A276163}"/>
              </a:ext>
            </a:extLst>
          </p:cNvPr>
          <p:cNvSpPr/>
          <p:nvPr/>
        </p:nvSpPr>
        <p:spPr>
          <a:xfrm>
            <a:off x="737134" y="629050"/>
            <a:ext cx="1412449" cy="1438532"/>
          </a:xfrm>
          <a:prstGeom prst="roundRect">
            <a:avLst/>
          </a:prstGeom>
          <a:solidFill>
            <a:srgbClr val="BED8F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0C554E6-83D8-5A65-8A65-18B6AD11F2E6}"/>
              </a:ext>
            </a:extLst>
          </p:cNvPr>
          <p:cNvSpPr/>
          <p:nvPr/>
        </p:nvSpPr>
        <p:spPr>
          <a:xfrm>
            <a:off x="1844871" y="1447735"/>
            <a:ext cx="849266" cy="849266"/>
          </a:xfrm>
          <a:prstGeom prst="ellipse">
            <a:avLst/>
          </a:prstGeom>
          <a:noFill/>
          <a:ln w="127000">
            <a:solidFill>
              <a:srgbClr val="3292FF">
                <a:alpha val="4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323F07-E630-D038-1DBD-A0505BCE86FB}"/>
              </a:ext>
            </a:extLst>
          </p:cNvPr>
          <p:cNvSpPr/>
          <p:nvPr/>
        </p:nvSpPr>
        <p:spPr>
          <a:xfrm>
            <a:off x="9693951" y="5674529"/>
            <a:ext cx="437020" cy="437020"/>
          </a:xfrm>
          <a:prstGeom prst="roundRect">
            <a:avLst/>
          </a:prstGeom>
          <a:noFill/>
          <a:ln w="101600">
            <a:solidFill>
              <a:srgbClr val="3292FF">
                <a:alpha val="39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77DD3-0E10-72A8-E1CF-6B638A5EC37B}"/>
              </a:ext>
            </a:extLst>
          </p:cNvPr>
          <p:cNvSpPr txBox="1"/>
          <p:nvPr/>
        </p:nvSpPr>
        <p:spPr>
          <a:xfrm>
            <a:off x="4152275" y="4394304"/>
            <a:ext cx="41360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accent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고객 경험을 향상하는 도구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1FFE0-7656-4981-6F38-0C5C7EA4019D}"/>
              </a:ext>
            </a:extLst>
          </p:cNvPr>
          <p:cNvSpPr txBox="1"/>
          <p:nvPr/>
        </p:nvSpPr>
        <p:spPr>
          <a:xfrm>
            <a:off x="831903" y="2378915"/>
            <a:ext cx="5922683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300" b="1" dirty="0">
                <a:solidFill>
                  <a:srgbClr val="0D1EB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AI Agent</a:t>
            </a:r>
            <a:endParaRPr lang="ko-KR" altLang="en-US" sz="11300" b="1" dirty="0">
              <a:solidFill>
                <a:srgbClr val="0D1EBB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B5524-2F02-B6ED-3E23-8CF1C72CA112}"/>
              </a:ext>
            </a:extLst>
          </p:cNvPr>
          <p:cNvSpPr txBox="1"/>
          <p:nvPr/>
        </p:nvSpPr>
        <p:spPr>
          <a:xfrm>
            <a:off x="7654760" y="2439913"/>
            <a:ext cx="3426011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b="1" dirty="0">
                <a:solidFill>
                  <a:srgbClr val="0D1EB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MCP</a:t>
            </a:r>
            <a:endParaRPr lang="ko-KR" altLang="en-US" sz="11500" dirty="0">
              <a:solidFill>
                <a:srgbClr val="0D1E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1507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55026-47EC-A6CF-C868-A1416D886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AA71EF6E-6C5B-75AD-FF2D-0CBAD68A8F54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D1CE056-85F1-7070-A3C2-59D865D2A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</a:rPr>
              <a:t>Centralized Orchestration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969EAA-8266-A3A1-343E-01E00EEE413A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7" name="제목 6">
              <a:extLst>
                <a:ext uri="{FF2B5EF4-FFF2-40B4-BE49-F238E27FC236}">
                  <a16:creationId xmlns:a16="http://schemas.microsoft.com/office/drawing/2014/main" id="{8690E567-C957-1165-2574-4296DB688B4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</a:rPr>
                <a:t>Decentralized Orchestration</a:t>
              </a:r>
              <a:endParaRPr lang="ko-KR" altLang="en-US" sz="4000" b="1" dirty="0">
                <a:solidFill>
                  <a:srgbClr val="1227EE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23347BB-D31A-DA83-BCB5-C480D22A4629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텍스트, 도표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F131D0-3858-D94F-FB33-82F4A9607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" t="10597" r="64763" b="65809"/>
          <a:stretch>
            <a:fillRect/>
          </a:stretch>
        </p:blipFill>
        <p:spPr>
          <a:xfrm>
            <a:off x="1656081" y="1508006"/>
            <a:ext cx="8879840" cy="52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4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BE78B-DB04-31DE-E4C3-14B70AB5D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75A1D99A-391B-F525-A622-F54581745EBE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9A14B5B-E61B-C27D-1B46-AB7D8997C809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3" name="제목 6">
              <a:extLst>
                <a:ext uri="{FF2B5EF4-FFF2-40B4-BE49-F238E27FC236}">
                  <a16:creationId xmlns:a16="http://schemas.microsoft.com/office/drawing/2014/main" id="{9EDF73DF-02A4-C5F5-D0CF-37B337AEB15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</a:rPr>
                <a:t>Decentralized Orchestration</a:t>
              </a:r>
              <a:endParaRPr lang="ko-KR" altLang="en-US" sz="4000" b="1" dirty="0">
                <a:solidFill>
                  <a:srgbClr val="1227E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ABBEB8-3D14-64D5-2DD2-B814DD181265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텍스트, 도표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20FA10-8CEB-E8CD-F421-E4ACF221B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" t="10597" r="64763" b="65809"/>
          <a:stretch>
            <a:fillRect/>
          </a:stretch>
        </p:blipFill>
        <p:spPr>
          <a:xfrm>
            <a:off x="338676" y="2009081"/>
            <a:ext cx="5757324" cy="3371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267C009-36C2-55DC-9EC7-C99E78F4479C}"/>
              </a:ext>
            </a:extLst>
          </p:cNvPr>
          <p:cNvSpPr txBox="1"/>
          <p:nvPr/>
        </p:nvSpPr>
        <p:spPr>
          <a:xfrm>
            <a:off x="6817342" y="2002326"/>
            <a:ext cx="5035982" cy="203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특징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Master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가 존재하지 않음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각 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Worker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들끼리 자율적으로 작동하며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서로 통신을 기반으로 의사결정을 내림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최종 목표를 달성하기 위해 서로 협력하고 조정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989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F196A-D9AC-8A63-9087-0D3218F7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6810E8CD-65CD-50F1-2A99-C6F84776A4F3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48959-0509-C6EA-D71F-A08AE28C99EC}"/>
              </a:ext>
            </a:extLst>
          </p:cNvPr>
          <p:cNvSpPr txBox="1"/>
          <p:nvPr/>
        </p:nvSpPr>
        <p:spPr>
          <a:xfrm>
            <a:off x="6826904" y="2009081"/>
            <a:ext cx="4623415" cy="1368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ea typeface="Pretendard Variable Medium" panose="00000500000000000000"/>
              </a:rPr>
              <a:t>장점</a:t>
            </a:r>
            <a:endParaRPr lang="en-US" altLang="ko-KR" sz="2200" b="1" dirty="0">
              <a:ea typeface="Pretendard Variable Medium" panose="00000500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Pretendard Variable Medium" panose="00000500000000000000"/>
              </a:rPr>
              <a:t>1) </a:t>
            </a:r>
            <a:r>
              <a:rPr lang="ko-KR" altLang="en-US" sz="1600" dirty="0">
                <a:ea typeface="Pretendard Variable Medium" panose="00000500000000000000"/>
              </a:rPr>
              <a:t>중앙 컨트롤러에 과부하를 주지 않고</a:t>
            </a:r>
            <a:endParaRPr lang="en-US" altLang="ko-KR" sz="1600" dirty="0">
              <a:ea typeface="Pretendard Variable Medium" panose="00000500000000000000"/>
            </a:endParaRPr>
          </a:p>
          <a:p>
            <a:r>
              <a:rPr lang="en-US" altLang="ko-KR" sz="1600" dirty="0">
                <a:ea typeface="Pretendard Variable Medium" panose="00000500000000000000"/>
              </a:rPr>
              <a:t>    </a:t>
            </a:r>
            <a:r>
              <a:rPr lang="ko-KR" altLang="en-US" sz="1600" dirty="0">
                <a:ea typeface="Pretendard Variable Medium" panose="00000500000000000000"/>
              </a:rPr>
              <a:t>에이전트를 추가할 수 있으므로 확장이 용이</a:t>
            </a:r>
            <a:endParaRPr lang="en-US" altLang="ko-KR" sz="1600" dirty="0">
              <a:ea typeface="Pretendard Variable Medium" panose="00000500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Pretendard Variable Medium" panose="00000500000000000000"/>
              </a:rPr>
              <a:t>2) </a:t>
            </a:r>
            <a:r>
              <a:rPr lang="ko-KR" altLang="en-US" sz="1600" dirty="0">
                <a:ea typeface="Pretendard Variable Medium" panose="00000500000000000000"/>
              </a:rPr>
              <a:t>역동적이고 복잡한 환경에서의 유연함</a:t>
            </a:r>
            <a:endParaRPr lang="en-US" altLang="ko-KR" sz="1600" dirty="0">
              <a:ea typeface="Pretendard Variable Medium" panose="000005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426A6-1B04-46D4-9DA9-D7DEB751CE42}"/>
              </a:ext>
            </a:extLst>
          </p:cNvPr>
          <p:cNvSpPr txBox="1"/>
          <p:nvPr/>
        </p:nvSpPr>
        <p:spPr>
          <a:xfrm>
            <a:off x="6826905" y="3955222"/>
            <a:ext cx="4753897" cy="173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단점</a:t>
            </a:r>
            <a:endParaRPr lang="en-US" altLang="ko-KR" sz="2200" b="1" dirty="0"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Pretendard Variable Medium" panose="00000500000000000000"/>
              </a:rPr>
              <a:t>1) </a:t>
            </a:r>
            <a:r>
              <a:rPr lang="ko-KR" altLang="en-US" sz="1600" dirty="0">
                <a:ea typeface="Pretendard Variable Medium" panose="00000500000000000000"/>
              </a:rPr>
              <a:t>설계와 구현이 복잡</a:t>
            </a:r>
            <a:endParaRPr lang="en-US" altLang="ko-KR" sz="1600" dirty="0">
              <a:ea typeface="Pretendard Variable Medium" panose="00000500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Pretendard Variable Medium" panose="00000500000000000000"/>
              </a:rPr>
              <a:t>2) </a:t>
            </a:r>
            <a:r>
              <a:rPr lang="ko-KR" altLang="en-US" sz="1600" dirty="0">
                <a:ea typeface="Pretendard Variable Medium" panose="00000500000000000000"/>
              </a:rPr>
              <a:t>컨트롤타워가 없으므로 의사결정에 일관성이</a:t>
            </a:r>
            <a:endParaRPr lang="en-US" altLang="ko-KR" sz="1600" dirty="0">
              <a:ea typeface="Pretendard Variable Medium" panose="00000500000000000000"/>
            </a:endParaRPr>
          </a:p>
          <a:p>
            <a:r>
              <a:rPr lang="en-US" altLang="ko-KR" sz="1600" dirty="0">
                <a:ea typeface="Pretendard Variable Medium" panose="00000500000000000000"/>
              </a:rPr>
              <a:t>    </a:t>
            </a:r>
            <a:r>
              <a:rPr lang="ko-KR" altLang="en-US" sz="1600" dirty="0">
                <a:ea typeface="Pretendard Variable Medium" panose="00000500000000000000"/>
              </a:rPr>
              <a:t>없을 가능성이 존재</a:t>
            </a:r>
            <a:endParaRPr lang="en-US" altLang="ko-KR" sz="1600" dirty="0">
              <a:ea typeface="Pretendard Variable Medium" panose="00000500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Pretendard Variable Medium" panose="00000500000000000000"/>
              </a:rPr>
              <a:t>3) </a:t>
            </a:r>
            <a:r>
              <a:rPr lang="ko-KR" altLang="en-US" sz="1600" dirty="0">
                <a:ea typeface="Pretendard Variable Medium" panose="00000500000000000000"/>
              </a:rPr>
              <a:t>정교한 의사소통과 협상 프로토콜이 필요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2DF0585-ACAF-FFD3-753F-F0CB4BC81A3A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3" name="제목 6">
              <a:extLst>
                <a:ext uri="{FF2B5EF4-FFF2-40B4-BE49-F238E27FC236}">
                  <a16:creationId xmlns:a16="http://schemas.microsoft.com/office/drawing/2014/main" id="{EEB1F447-6AA3-E8CA-0C2D-97F32455C73C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</a:rPr>
                <a:t>Decentralized Orchestration</a:t>
              </a:r>
              <a:endParaRPr lang="ko-KR" altLang="en-US" sz="4000" b="1" dirty="0">
                <a:solidFill>
                  <a:srgbClr val="1227E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AFFE648-0D05-382E-E844-23DDD0CA38D3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텍스트, 도표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9A58B2-8D1B-2480-6873-45121C1E4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" t="10597" r="64763" b="65809"/>
          <a:stretch>
            <a:fillRect/>
          </a:stretch>
        </p:blipFill>
        <p:spPr>
          <a:xfrm>
            <a:off x="338676" y="2009081"/>
            <a:ext cx="5757324" cy="33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083C7-E79F-CAF9-69CA-8CB96A46A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도표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3030D2-0F8D-D422-9651-D20449E3A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80" y="0"/>
            <a:ext cx="1025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68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7CC60-94D7-8D8C-E6A3-AF2052F21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EFBA9B37-C03B-998A-A48F-1BA8E03E7854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2B55AE4-CADD-70D4-CC63-C7F2C3B4B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59" y="86237"/>
            <a:ext cx="9276327" cy="813466"/>
          </a:xfrm>
        </p:spPr>
        <p:txBody>
          <a:bodyPr/>
          <a:lstStyle/>
          <a:p>
            <a:pPr>
              <a:defRPr/>
            </a:pPr>
            <a:r>
              <a:rPr lang="en-US" altLang="ko-KR">
                <a:solidFill>
                  <a:schemeClr val="bg1"/>
                </a:solidFill>
              </a:rPr>
              <a:t>Centralized Orchestration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C9F0A5-E949-46D2-7AB9-98213CBE8826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7" name="제목 6">
              <a:extLst>
                <a:ext uri="{FF2B5EF4-FFF2-40B4-BE49-F238E27FC236}">
                  <a16:creationId xmlns:a16="http://schemas.microsoft.com/office/drawing/2014/main" id="{4722912F-759B-8CE2-E5A4-BF3349CE4993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</a:rPr>
                <a:t>Hierarchical Orchestration</a:t>
              </a:r>
              <a:endParaRPr lang="ko-KR" altLang="en-US" sz="4000" b="1" dirty="0">
                <a:solidFill>
                  <a:srgbClr val="1227EE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9EBC2D8-A336-EAB9-3FDB-03527D0A434E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AACC617-C55E-E2E7-C8AD-DA61FB222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2" t="63988" r="62148" b="12644"/>
          <a:stretch>
            <a:fillRect/>
          </a:stretch>
        </p:blipFill>
        <p:spPr>
          <a:xfrm>
            <a:off x="1591760" y="1391899"/>
            <a:ext cx="9008480" cy="52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45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A255D-C920-138C-6523-C289FBE4E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0E46DD2F-1513-06E5-8AF6-B3F70F0BCD35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C23ACBB-8B06-0E1C-0210-F7F5B2CCA7FC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3" name="제목 6">
              <a:extLst>
                <a:ext uri="{FF2B5EF4-FFF2-40B4-BE49-F238E27FC236}">
                  <a16:creationId xmlns:a16="http://schemas.microsoft.com/office/drawing/2014/main" id="{AEFDC781-AFAD-009C-CD94-64E2A3CADC90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</a:rPr>
                <a:t>Hierarchical Orchestration</a:t>
              </a:r>
              <a:endParaRPr lang="ko-KR" altLang="en-US" sz="4000" b="1" dirty="0">
                <a:solidFill>
                  <a:srgbClr val="1227E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CB3BB12-81BB-930F-DDD0-35DC66CFC623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392B112-AD3C-304E-3DA2-EBD465E81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2" t="63988" r="62148" b="12644"/>
          <a:stretch>
            <a:fillRect/>
          </a:stretch>
        </p:blipFill>
        <p:spPr>
          <a:xfrm>
            <a:off x="338676" y="1982031"/>
            <a:ext cx="5757324" cy="3350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1C0AE6-48F6-94A1-FBB8-713A651FEDCB}"/>
              </a:ext>
            </a:extLst>
          </p:cNvPr>
          <p:cNvSpPr txBox="1"/>
          <p:nvPr/>
        </p:nvSpPr>
        <p:spPr>
          <a:xfrm>
            <a:off x="6826904" y="2003237"/>
            <a:ext cx="5035982" cy="242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특징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중앙집중형과 분산형 구조가 결합된 방식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에이전트들이 계층적으로 구성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상위 에이전트는 감독 역할을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하위 에이전트들은 서로 통신하며 의사결정을 내리지만</a:t>
            </a:r>
            <a:r>
              <a:rPr lang="en-US" altLang="ko-KR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, </a:t>
            </a:r>
            <a:r>
              <a:rPr lang="ko-KR" alt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상위의 명령에 의해 취소될 수 있음</a:t>
            </a:r>
            <a:endParaRPr lang="en-US" altLang="ko-KR" sz="1700" dirty="0">
              <a:solidFill>
                <a:schemeClr val="tx1">
                  <a:lumMod val="75000"/>
                  <a:lumOff val="25000"/>
                </a:schemeClr>
              </a:solidFill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201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14851-8699-D577-0EA4-1DA01EFCC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4A0A6C0D-BFF0-4D89-9F79-5F67E2283D57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1F564-F49F-B50A-D3FA-1937B2BBFC41}"/>
              </a:ext>
            </a:extLst>
          </p:cNvPr>
          <p:cNvSpPr txBox="1"/>
          <p:nvPr/>
        </p:nvSpPr>
        <p:spPr>
          <a:xfrm>
            <a:off x="6826904" y="1982031"/>
            <a:ext cx="462341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ea typeface="Pretendard Variable Medium" panose="00000500000000000000"/>
              </a:rPr>
              <a:t>장점</a:t>
            </a:r>
            <a:endParaRPr lang="en-US" altLang="ko-KR" sz="2200" b="1" dirty="0">
              <a:ea typeface="Pretendard Variable Medium" panose="00000500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Pretendard Variable Medium" panose="00000500000000000000"/>
              </a:rPr>
              <a:t>1) </a:t>
            </a:r>
            <a:r>
              <a:rPr lang="ko-KR" altLang="en-US" sz="1600" dirty="0">
                <a:ea typeface="Pretendard Variable Medium" panose="00000500000000000000"/>
              </a:rPr>
              <a:t>통제와 자율성의 균형을 이룸</a:t>
            </a:r>
            <a:endParaRPr lang="en-US" altLang="ko-KR" sz="1600" dirty="0">
              <a:ea typeface="Pretendard Variable Medium" panose="00000500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Pretendard Variable Medium" panose="00000500000000000000"/>
              </a:rPr>
              <a:t>2) </a:t>
            </a:r>
            <a:r>
              <a:rPr lang="ko-KR" altLang="en-US" sz="1600" dirty="0">
                <a:ea typeface="Pretendard Variable Medium" panose="00000500000000000000"/>
              </a:rPr>
              <a:t>책임</a:t>
            </a:r>
            <a:r>
              <a:rPr lang="en-US" altLang="ko-KR" sz="1600" dirty="0">
                <a:ea typeface="Pretendard Variable Medium" panose="00000500000000000000"/>
              </a:rPr>
              <a:t>(</a:t>
            </a:r>
            <a:r>
              <a:rPr lang="ko-KR" altLang="en-US" sz="1600" dirty="0">
                <a:ea typeface="Pretendard Variable Medium" panose="00000500000000000000"/>
              </a:rPr>
              <a:t>권한</a:t>
            </a:r>
            <a:r>
              <a:rPr lang="en-US" altLang="ko-KR" sz="1600" dirty="0">
                <a:ea typeface="Pretendard Variable Medium" panose="00000500000000000000"/>
              </a:rPr>
              <a:t>)</a:t>
            </a:r>
            <a:r>
              <a:rPr lang="ko-KR" altLang="en-US" sz="1600" dirty="0">
                <a:ea typeface="Pretendard Variable Medium" panose="00000500000000000000"/>
              </a:rPr>
              <a:t>의 수준을 명확하게 파악 가능</a:t>
            </a:r>
            <a:endParaRPr lang="en-US" altLang="ko-KR" sz="1600" dirty="0">
              <a:ea typeface="Pretendard Variable Medium" panose="00000500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Pretendard Variable Medium" panose="00000500000000000000"/>
              </a:rPr>
              <a:t>3) </a:t>
            </a:r>
            <a:r>
              <a:rPr lang="ko-KR" altLang="en-US" sz="1600" dirty="0">
                <a:ea typeface="Pretendard Variable Medium" panose="00000500000000000000"/>
              </a:rPr>
              <a:t>여러 계층의 의사결정이 필요한 복잡한</a:t>
            </a:r>
            <a:endParaRPr lang="en-US" altLang="ko-KR" sz="1600" dirty="0">
              <a:ea typeface="Pretendard Variable Medium" panose="00000500000000000000"/>
            </a:endParaRPr>
          </a:p>
          <a:p>
            <a:r>
              <a:rPr lang="en-US" altLang="ko-KR" sz="1600" dirty="0">
                <a:ea typeface="Pretendard Variable Medium" panose="00000500000000000000"/>
              </a:rPr>
              <a:t>    </a:t>
            </a:r>
            <a:r>
              <a:rPr lang="ko-KR" altLang="en-US" sz="1600" dirty="0">
                <a:ea typeface="Pretendard Variable Medium" panose="00000500000000000000"/>
              </a:rPr>
              <a:t>작업 처리 가능</a:t>
            </a:r>
            <a:endParaRPr lang="en-US" altLang="ko-KR" sz="1600" dirty="0">
              <a:ea typeface="Pretendard Variable Medium" panose="000005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4A277-5874-2956-BAAC-8ACE3C67F1A6}"/>
              </a:ext>
            </a:extLst>
          </p:cNvPr>
          <p:cNvSpPr txBox="1"/>
          <p:nvPr/>
        </p:nvSpPr>
        <p:spPr>
          <a:xfrm>
            <a:off x="6826904" y="4219285"/>
            <a:ext cx="5026420" cy="149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Pretendard Variable Medium" panose="00000500000000000000" pitchFamily="2" charset="-127"/>
                <a:ea typeface="Pretendard Variable Medium" panose="00000500000000000000" pitchFamily="2" charset="-127"/>
              </a:rPr>
              <a:t>단점</a:t>
            </a:r>
            <a:endParaRPr lang="en-US" altLang="ko-KR" sz="2200" b="1" dirty="0">
              <a:latin typeface="Pretendard Variable Medium" panose="00000500000000000000" pitchFamily="2" charset="-127"/>
              <a:ea typeface="Pretendard Variable Medium" panose="000005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Pretendard Variable Medium" panose="00000500000000000000"/>
              </a:rPr>
              <a:t>1) </a:t>
            </a:r>
            <a:r>
              <a:rPr lang="ko-KR" altLang="en-US" sz="1600" dirty="0">
                <a:ea typeface="Pretendard Variable Medium" panose="00000500000000000000"/>
              </a:rPr>
              <a:t>계층 구조 설계하기가 복잡</a:t>
            </a:r>
            <a:endParaRPr lang="en-US" altLang="ko-KR" sz="1600" dirty="0">
              <a:ea typeface="Pretendard Variable Medium" panose="00000500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Pretendard Variable Medium" panose="00000500000000000000"/>
              </a:rPr>
              <a:t>2) </a:t>
            </a:r>
            <a:r>
              <a:rPr lang="ko-KR" altLang="en-US" sz="1600" dirty="0">
                <a:ea typeface="Pretendard Variable Medium" panose="00000500000000000000"/>
              </a:rPr>
              <a:t>상위 단계에서의 잠재적인 병목 현상 발생 가능성</a:t>
            </a:r>
            <a:endParaRPr lang="en-US" altLang="ko-KR" sz="1600" dirty="0">
              <a:ea typeface="Pretendard Variable Medium" panose="00000500000000000000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ea typeface="Pretendard Variable Medium" panose="00000500000000000000"/>
              </a:rPr>
              <a:t>3) </a:t>
            </a:r>
            <a:r>
              <a:rPr lang="ko-KR" altLang="en-US" sz="1600" dirty="0">
                <a:ea typeface="Pretendard Variable Medium" panose="00000500000000000000"/>
              </a:rPr>
              <a:t>단계 간 갈등을 피하기 위한 신중한 조정이 필요</a:t>
            </a:r>
            <a:endParaRPr lang="en-US" altLang="ko-KR" sz="1600" dirty="0">
              <a:ea typeface="Pretendard Variable Medium" panose="0000050000000000000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D05C70-4886-B6CB-EFC0-5E064DF053A0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3" name="제목 6">
              <a:extLst>
                <a:ext uri="{FF2B5EF4-FFF2-40B4-BE49-F238E27FC236}">
                  <a16:creationId xmlns:a16="http://schemas.microsoft.com/office/drawing/2014/main" id="{C9D18319-E7E1-7DD4-08E4-D4B72CBDC941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</a:rPr>
                <a:t>Hierarchical Orchestration</a:t>
              </a:r>
              <a:endParaRPr lang="ko-KR" altLang="en-US" sz="4000" b="1" dirty="0">
                <a:solidFill>
                  <a:srgbClr val="1227E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119E981-F5DF-2191-25D7-32083BAB617F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E25CC15-A655-33EB-F147-F14BC6D8E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2" t="63988" r="62148" b="12644"/>
          <a:stretch>
            <a:fillRect/>
          </a:stretch>
        </p:blipFill>
        <p:spPr>
          <a:xfrm>
            <a:off x="338676" y="1982031"/>
            <a:ext cx="5757324" cy="33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99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D9349-937A-4694-98B4-9809799D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도표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17A57EE-F386-2F31-B2FB-59230D83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80" y="0"/>
            <a:ext cx="1025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0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10BEE-6760-E4E8-DDCA-38D66FF94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313F5-4E7B-EC62-F056-281F95A08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61" y="1158097"/>
            <a:ext cx="6830785" cy="1036605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altLang="ko-KR" sz="6900">
                <a:solidFill>
                  <a:schemeClr val="lt1"/>
                </a:solidFill>
              </a:rPr>
              <a:t>1. </a:t>
            </a:r>
            <a:r>
              <a:rPr lang="ko-KR" altLang="en-US" sz="6900">
                <a:solidFill>
                  <a:schemeClr val="lt1"/>
                </a:solidFill>
              </a:rPr>
              <a:t>주제 선정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3879E8-0FCF-A524-9463-DF271742E4A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0" y="0"/>
            <a:ext cx="12192000" cy="974272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B94D36-5AFF-8D45-F87D-FFCAF9069D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0691" y="-1"/>
            <a:ext cx="12372691" cy="7011422"/>
          </a:xfrm>
          <a:prstGeom prst="rect">
            <a:avLst/>
          </a:prstGeom>
          <a:solidFill>
            <a:srgbClr val="0D1EBB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rgbClr val="0D1EBB"/>
              </a:solidFill>
            </a:endParaRPr>
          </a:p>
        </p:txBody>
      </p:sp>
      <p:pic>
        <p:nvPicPr>
          <p:cNvPr id="13" name="그림 12" descr="실내, 사무실 건물, 의류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790E87-BD9C-1490-D11F-3C14718233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-180692" y="-1"/>
            <a:ext cx="12372692" cy="7141030"/>
          </a:xfrm>
          <a:prstGeom prst="rect">
            <a:avLst/>
          </a:prstGeom>
        </p:spPr>
      </p:pic>
      <p:pic>
        <p:nvPicPr>
          <p:cNvPr id="20" name="그림 19" descr="&#10;">
            <a:extLst>
              <a:ext uri="{FF2B5EF4-FFF2-40B4-BE49-F238E27FC236}">
                <a16:creationId xmlns:a16="http://schemas.microsoft.com/office/drawing/2014/main" id="{D8971C67-AB0B-0F75-D0F7-DA99C329007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3260807"/>
            <a:ext cx="12192000" cy="3934438"/>
          </a:xfrm>
          <a:prstGeom prst="rect">
            <a:avLst/>
          </a:prstGeom>
        </p:spPr>
      </p:pic>
      <p:pic>
        <p:nvPicPr>
          <p:cNvPr id="21" name="그림 20" descr="&#10;">
            <a:extLst>
              <a:ext uri="{FF2B5EF4-FFF2-40B4-BE49-F238E27FC236}">
                <a16:creationId xmlns:a16="http://schemas.microsoft.com/office/drawing/2014/main" id="{D1DEF67A-7E89-7500-CAA2-EC3BFBD5F4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9721" y="-217766"/>
            <a:ext cx="12192000" cy="393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B852F-862E-FF1A-6750-3926A08A67EB}"/>
              </a:ext>
            </a:extLst>
          </p:cNvPr>
          <p:cNvSpPr txBox="1"/>
          <p:nvPr/>
        </p:nvSpPr>
        <p:spPr>
          <a:xfrm>
            <a:off x="3824556" y="2828836"/>
            <a:ext cx="454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4. MCP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란</a:t>
            </a:r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679187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0FB06-26E8-15F3-C24F-C2074C2A4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17A6265C-8BE3-9464-3317-54898C35FF81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7CF89A5F-5EF4-18BA-8041-110DEBC600F3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F16B1518-A6A6-553F-8366-3D72AA923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391F7C-44F8-AF12-A76A-9CFDADEE973F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58A715FB-85D2-8E88-D37D-D14F5EFBDDE8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MCP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 도입 이전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4295568-8DA9-6F18-DFEA-CF95CC5C0284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96579447-BB1E-0669-BE23-D82AB7A8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91" y="1612177"/>
            <a:ext cx="4648790" cy="416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7EB472AD-EEBC-988A-FD40-E568B01AC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7"/>
          <a:stretch>
            <a:fillRect/>
          </a:stretch>
        </p:blipFill>
        <p:spPr bwMode="auto">
          <a:xfrm>
            <a:off x="6284462" y="1645692"/>
            <a:ext cx="5476656" cy="39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D0F4A0F-CBCA-5955-4F5D-722AE21D102E}"/>
              </a:ext>
            </a:extLst>
          </p:cNvPr>
          <p:cNvSpPr txBox="1"/>
          <p:nvPr/>
        </p:nvSpPr>
        <p:spPr>
          <a:xfrm>
            <a:off x="488073" y="6019676"/>
            <a:ext cx="510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구름 산스 500" pitchFamily="2" charset="-127"/>
                <a:ea typeface="구름 산스 500" pitchFamily="2" charset="-127"/>
              </a:rPr>
              <a:t>해당되는 </a:t>
            </a:r>
            <a:r>
              <a:rPr lang="en-US" altLang="ko-KR" sz="2800" dirty="0">
                <a:latin typeface="구름 산스 500" pitchFamily="2" charset="-127"/>
                <a:ea typeface="구름 산스 500" pitchFamily="2" charset="-127"/>
              </a:rPr>
              <a:t>Tool</a:t>
            </a:r>
            <a:r>
              <a:rPr lang="ko-KR" altLang="en-US" sz="2800" dirty="0">
                <a:latin typeface="구름 산스 500" pitchFamily="2" charset="-127"/>
                <a:ea typeface="구름 산스 500" pitchFamily="2" charset="-127"/>
              </a:rPr>
              <a:t>들을 매치해 주거나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0E2A79-17FA-2633-1128-B33F46882294}"/>
              </a:ext>
            </a:extLst>
          </p:cNvPr>
          <p:cNvSpPr txBox="1"/>
          <p:nvPr/>
        </p:nvSpPr>
        <p:spPr>
          <a:xfrm>
            <a:off x="6882934" y="5804233"/>
            <a:ext cx="47051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구름 산스 500" pitchFamily="2" charset="-127"/>
                <a:ea typeface="구름 산스 500" pitchFamily="2" charset="-127"/>
              </a:rPr>
              <a:t>기존의 프레임 워크를 활용하여</a:t>
            </a:r>
            <a:endParaRPr lang="en-US" altLang="ko-KR" sz="2800" dirty="0">
              <a:latin typeface="구름 산스 500" pitchFamily="2" charset="-127"/>
              <a:ea typeface="구름 산스 500" pitchFamily="2" charset="-127"/>
            </a:endParaRPr>
          </a:p>
          <a:p>
            <a:pPr algn="ctr"/>
            <a:r>
              <a:rPr lang="en-US" altLang="ko-KR" sz="2800" dirty="0">
                <a:latin typeface="구름 산스 500" pitchFamily="2" charset="-127"/>
                <a:ea typeface="구름 산스 500" pitchFamily="2" charset="-127"/>
              </a:rPr>
              <a:t>Tool</a:t>
            </a:r>
            <a:r>
              <a:rPr lang="ko-KR" altLang="en-US" sz="2800" dirty="0">
                <a:latin typeface="구름 산스 500" pitchFamily="2" charset="-127"/>
                <a:ea typeface="구름 산스 500" pitchFamily="2" charset="-127"/>
              </a:rPr>
              <a:t>들을 연결한다</a:t>
            </a:r>
            <a:r>
              <a:rPr lang="en-US" altLang="ko-KR" sz="2800" dirty="0">
                <a:latin typeface="구름 산스 500" pitchFamily="2" charset="-127"/>
                <a:ea typeface="구름 산스 500" pitchFamily="2" charset="-127"/>
              </a:rPr>
              <a:t>.</a:t>
            </a:r>
            <a:endParaRPr lang="ko-KR" altLang="en-US" sz="2800" dirty="0">
              <a:latin typeface="구름 산스 500" pitchFamily="2" charset="-127"/>
              <a:ea typeface="구름 산스 5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66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FCDE-E429-C65C-88CD-558A8ACA9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01D00-2574-AA1D-097A-C9876030B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61" y="1158097"/>
            <a:ext cx="6830785" cy="1036605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altLang="ko-KR" sz="6900">
                <a:solidFill>
                  <a:schemeClr val="lt1"/>
                </a:solidFill>
              </a:rPr>
              <a:t>1. </a:t>
            </a:r>
            <a:r>
              <a:rPr lang="ko-KR" altLang="en-US" sz="6900">
                <a:solidFill>
                  <a:schemeClr val="lt1"/>
                </a:solidFill>
              </a:rPr>
              <a:t>주제 선정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6437762-8DF5-E139-ACB9-2B89A688E5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0" y="0"/>
            <a:ext cx="12192000" cy="974272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19989C-A7FD-4ED0-228A-0B194E2C52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0691" y="-1"/>
            <a:ext cx="12372691" cy="7011422"/>
          </a:xfrm>
          <a:prstGeom prst="rect">
            <a:avLst/>
          </a:prstGeom>
          <a:solidFill>
            <a:srgbClr val="0D1EBB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rgbClr val="0D1EBB"/>
              </a:solidFill>
            </a:endParaRPr>
          </a:p>
        </p:txBody>
      </p:sp>
      <p:pic>
        <p:nvPicPr>
          <p:cNvPr id="13" name="그림 12" descr="실내, 사무실 건물, 의류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7A6B0C-BDF1-0D56-791B-E32F2F1A25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-180692" y="-1"/>
            <a:ext cx="12372692" cy="7141030"/>
          </a:xfrm>
          <a:prstGeom prst="rect">
            <a:avLst/>
          </a:prstGeom>
        </p:spPr>
      </p:pic>
      <p:pic>
        <p:nvPicPr>
          <p:cNvPr id="20" name="그림 19" descr="&#10;">
            <a:extLst>
              <a:ext uri="{FF2B5EF4-FFF2-40B4-BE49-F238E27FC236}">
                <a16:creationId xmlns:a16="http://schemas.microsoft.com/office/drawing/2014/main" id="{5E2AC4FD-0EA5-50F1-152A-B665EA542C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3260807"/>
            <a:ext cx="12192000" cy="3934438"/>
          </a:xfrm>
          <a:prstGeom prst="rect">
            <a:avLst/>
          </a:prstGeom>
        </p:spPr>
      </p:pic>
      <p:pic>
        <p:nvPicPr>
          <p:cNvPr id="21" name="그림 20" descr="&#10;">
            <a:extLst>
              <a:ext uri="{FF2B5EF4-FFF2-40B4-BE49-F238E27FC236}">
                <a16:creationId xmlns:a16="http://schemas.microsoft.com/office/drawing/2014/main" id="{5CA9D2DD-F446-44FE-E586-3D96519B3D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9721" y="-217766"/>
            <a:ext cx="12192000" cy="393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9D116-F828-2D40-6D08-C5061150A441}"/>
              </a:ext>
            </a:extLst>
          </p:cNvPr>
          <p:cNvSpPr txBox="1"/>
          <p:nvPr/>
        </p:nvSpPr>
        <p:spPr>
          <a:xfrm>
            <a:off x="3191104" y="2274838"/>
            <a:ext cx="5809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Assistant</a:t>
            </a:r>
          </a:p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Agent</a:t>
            </a:r>
            <a:endParaRPr lang="ko-KR" altLang="en-US" sz="7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873343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368E9-F81C-6D8F-ECA1-1889F40EF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05A7CD96-F796-82E6-E23D-28D26B3AA7DE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D318EC39-0A9A-C892-7C46-E911282AE8E9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34921DA3-A65B-F12B-123E-2DCE597B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835CD6C-3F9A-9CA5-4C95-2C6CE9A39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593F8B-D607-1D14-C988-DF0D6405F2E4}"/>
              </a:ext>
            </a:extLst>
          </p:cNvPr>
          <p:cNvSpPr txBox="1"/>
          <p:nvPr/>
        </p:nvSpPr>
        <p:spPr>
          <a:xfrm rot="19357775">
            <a:off x="3235729" y="344424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구름 산스 500" pitchFamily="2" charset="-127"/>
                <a:ea typeface="구름 산스 500" pitchFamily="2" charset="-127"/>
              </a:rPr>
              <a:t>C</a:t>
            </a:r>
            <a:r>
              <a:rPr lang="ko-KR" altLang="en-US" dirty="0">
                <a:latin typeface="구름 산스 500" pitchFamily="2" charset="-127"/>
                <a:ea typeface="구름 산스 500" pitchFamily="2" charset="-127"/>
              </a:rPr>
              <a:t>타입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F2419-66D7-EF4E-0FB1-3D71CBDBEC0A}"/>
              </a:ext>
            </a:extLst>
          </p:cNvPr>
          <p:cNvSpPr txBox="1"/>
          <p:nvPr/>
        </p:nvSpPr>
        <p:spPr>
          <a:xfrm rot="19357775">
            <a:off x="5041854" y="482773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구름 산스 500" pitchFamily="2" charset="-127"/>
                <a:ea typeface="구름 산스 500" pitchFamily="2" charset="-127"/>
              </a:rPr>
              <a:t>A</a:t>
            </a:r>
            <a:r>
              <a:rPr lang="ko-KR" altLang="en-US" dirty="0">
                <a:latin typeface="구름 산스 500" pitchFamily="2" charset="-127"/>
                <a:ea typeface="구름 산스 500" pitchFamily="2" charset="-127"/>
              </a:rPr>
              <a:t>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E4268-847E-7365-9473-876B857EBF9E}"/>
              </a:ext>
            </a:extLst>
          </p:cNvPr>
          <p:cNvSpPr txBox="1"/>
          <p:nvPr/>
        </p:nvSpPr>
        <p:spPr>
          <a:xfrm rot="19308730">
            <a:off x="4287667" y="4182158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구름 산스 500" pitchFamily="2" charset="-127"/>
                <a:ea typeface="구름 산스 500" pitchFamily="2" charset="-127"/>
              </a:rPr>
              <a:t>8</a:t>
            </a:r>
            <a:r>
              <a:rPr lang="ko-KR" altLang="en-US" dirty="0">
                <a:latin typeface="구름 산스 500" pitchFamily="2" charset="-127"/>
                <a:ea typeface="구름 산스 500" pitchFamily="2" charset="-127"/>
              </a:rPr>
              <a:t>핀</a:t>
            </a:r>
          </a:p>
        </p:txBody>
      </p:sp>
    </p:spTree>
    <p:extLst>
      <p:ext uri="{BB962C8B-B14F-4D97-AF65-F5344CB8AC3E}">
        <p14:creationId xmlns:p14="http://schemas.microsoft.com/office/powerpoint/2010/main" val="396904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61BED-649F-14E0-8943-B73F30B68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F671D56-BB0B-D7AC-EFAC-DE4C27E4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740"/>
            <a:ext cx="12001160" cy="493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133C2D02-51A1-EB72-290B-B5AD80A5E6BD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155CBA07-8385-9933-82AA-B3D7560087C4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9988E7EF-8527-EA86-5FF3-EB10EAAB6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68B421-1A18-922B-B011-05DEE7638B19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CD0E8451-6BC4-50DF-3A74-3AA3FC50C77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MCP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란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?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A769F7A-F9D9-E3B4-17DA-8761EBCBF572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080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3739E-C202-3ED9-0B99-958411AFA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C28357F-2D05-E0F6-78C3-B4F837431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76" y="2459518"/>
            <a:ext cx="5740207" cy="235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AE703ADC-2C89-308F-56C3-ED6C267B8249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BE48B884-660F-7854-5A92-C951795CAA85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9DD95804-2180-6A70-4DB1-3119093C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A420E7-2BFC-630B-CC3A-386BC9928B49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94AF6DF5-C598-EFB2-3820-5D4206A0B181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MCP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란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?</a:t>
              </a:r>
              <a:endParaRPr lang="ko-KR" altLang="en-US" sz="4000" b="1" dirty="0">
                <a:solidFill>
                  <a:srgbClr val="1227EE"/>
                </a:solidFill>
                <a:latin typeface="구름 산스 500" pitchFamily="2" charset="-127"/>
                <a:ea typeface="구름 산스 500" pitchFamily="2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7A30940-DC6E-B93D-34EA-0DBCAC46028D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6EF4CFB-ABCF-B579-7C92-D4E8AA994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044" y="2039614"/>
            <a:ext cx="5669280" cy="277877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3200" b="1" dirty="0">
                <a:latin typeface="Pretendard Variable Medium"/>
                <a:ea typeface="구름 산스 500" pitchFamily="2" charset="-127"/>
              </a:rPr>
              <a:t>MCP</a:t>
            </a:r>
            <a:r>
              <a:rPr lang="en-US" altLang="ko-KR" sz="3200" dirty="0">
                <a:latin typeface="Pretendard Variable Medium"/>
                <a:ea typeface="구름 산스 500" pitchFamily="2" charset="-127"/>
              </a:rPr>
              <a:t>(Model Context Protocol)</a:t>
            </a:r>
            <a:endParaRPr lang="en-US" altLang="ko-KR" dirty="0">
              <a:latin typeface="Pretendard Variable Medium"/>
              <a:ea typeface="구름 산스 500" pitchFamily="2" charset="-127"/>
            </a:endParaRPr>
          </a:p>
          <a:p>
            <a:pPr>
              <a:buFontTx/>
              <a:buChar char="-"/>
              <a:defRPr/>
            </a:pPr>
            <a:r>
              <a:rPr lang="en-US" altLang="ko-KR" sz="2000" dirty="0">
                <a:latin typeface="Pretendard Variable Medium"/>
                <a:ea typeface="구름 산스 500" pitchFamily="2" charset="-127"/>
              </a:rPr>
              <a:t>Anthropic </a:t>
            </a:r>
            <a:r>
              <a:rPr lang="ko-KR" altLang="en-US" sz="2000" dirty="0">
                <a:latin typeface="Pretendard Variable Medium"/>
                <a:ea typeface="구름 산스 500" pitchFamily="2" charset="-127"/>
              </a:rPr>
              <a:t>에서 발표한 프로토콜</a:t>
            </a:r>
            <a:endParaRPr lang="en-US" altLang="ko-KR" sz="2000" dirty="0">
              <a:latin typeface="Pretendard Variable Medium"/>
              <a:ea typeface="구름 산스 500" pitchFamily="2" charset="-127"/>
            </a:endParaRPr>
          </a:p>
          <a:p>
            <a:pPr>
              <a:buFontTx/>
              <a:buChar char="-"/>
              <a:defRPr/>
            </a:pPr>
            <a:r>
              <a:rPr lang="en-US" altLang="ko-KR" sz="2000" dirty="0">
                <a:latin typeface="Pretendard Variable Medium"/>
                <a:ea typeface="구름 산스 500" pitchFamily="2" charset="-127"/>
              </a:rPr>
              <a:t>LLM </a:t>
            </a:r>
            <a:r>
              <a:rPr lang="ko-KR" altLang="en-US" sz="2000" dirty="0">
                <a:latin typeface="Pretendard Variable Medium"/>
                <a:ea typeface="구름 산스 500" pitchFamily="2" charset="-127"/>
              </a:rPr>
              <a:t>모델이 외부 어플리케이션과 연동할 수 있도록 해주는 도구</a:t>
            </a:r>
            <a:endParaRPr lang="en-US" altLang="ko-KR" sz="2000" dirty="0">
              <a:latin typeface="Pretendard Variable Medium"/>
              <a:ea typeface="구름 산스 500" pitchFamily="2" charset="-127"/>
            </a:endParaRPr>
          </a:p>
          <a:p>
            <a:pPr>
              <a:buFontTx/>
              <a:buChar char="-"/>
              <a:defRPr/>
            </a:pPr>
            <a:r>
              <a:rPr lang="ko-KR" altLang="en-US" sz="2000" dirty="0">
                <a:latin typeface="Pretendard Variable Medium"/>
                <a:ea typeface="구름 산스 500" pitchFamily="2" charset="-127"/>
              </a:rPr>
              <a:t>특정 모델에 종속되지 않는 </a:t>
            </a:r>
            <a:r>
              <a:rPr lang="ko-KR" altLang="en-US" sz="2000" b="1" dirty="0">
                <a:latin typeface="Pretendard Variable Medium"/>
                <a:ea typeface="구름 산스 500" pitchFamily="2" charset="-127"/>
              </a:rPr>
              <a:t>표준 프로토콜</a:t>
            </a:r>
            <a:r>
              <a:rPr lang="en-US" altLang="ko-KR" sz="2000" dirty="0">
                <a:latin typeface="Pretendard Variable Medium"/>
                <a:ea typeface="구름 산스 500" pitchFamily="2" charset="-127"/>
              </a:rPr>
              <a:t>.</a:t>
            </a:r>
          </a:p>
          <a:p>
            <a:pPr>
              <a:buFontTx/>
              <a:buChar char="-"/>
              <a:defRPr/>
            </a:pPr>
            <a:r>
              <a:rPr lang="ko-KR" altLang="en-US" sz="2000" dirty="0">
                <a:latin typeface="Pretendard Variable Medium"/>
                <a:ea typeface="구름 산스 500" pitchFamily="2" charset="-127"/>
              </a:rPr>
              <a:t>프로토콜로 연결되어 기능연동이 간편해지고</a:t>
            </a:r>
            <a:r>
              <a:rPr lang="en-US" altLang="ko-KR" sz="2000" dirty="0">
                <a:latin typeface="Pretendard Variable Medium"/>
                <a:ea typeface="구름 산스 500" pitchFamily="2" charset="-127"/>
              </a:rPr>
              <a:t>, </a:t>
            </a:r>
            <a:r>
              <a:rPr lang="ko-KR" altLang="en-US" sz="2000" dirty="0">
                <a:latin typeface="Pretendard Variable Medium"/>
                <a:ea typeface="구름 산스 500" pitchFamily="2" charset="-127"/>
              </a:rPr>
              <a:t>유지보수성이 좋아진다</a:t>
            </a:r>
            <a:r>
              <a:rPr lang="en-US" altLang="ko-KR" sz="2000" dirty="0">
                <a:latin typeface="Pretendard Variable Medium"/>
                <a:ea typeface="구름 산스 5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4304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EBCCB-180D-949E-073B-4607D70E8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2317168-F5A9-9CCB-1B6E-07663ACA8AD3}"/>
              </a:ext>
            </a:extLst>
          </p:cNvPr>
          <p:cNvCxnSpPr>
            <a:cxnSpLocks/>
          </p:cNvCxnSpPr>
          <p:nvPr/>
        </p:nvCxnSpPr>
        <p:spPr>
          <a:xfrm flipH="1">
            <a:off x="2781710" y="4933675"/>
            <a:ext cx="6545217" cy="0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2F2C835-AFFE-7E0A-CB86-E0FDEE45D071}"/>
              </a:ext>
            </a:extLst>
          </p:cNvPr>
          <p:cNvCxnSpPr/>
          <p:nvPr/>
        </p:nvCxnSpPr>
        <p:spPr>
          <a:xfrm>
            <a:off x="2781710" y="2708476"/>
            <a:ext cx="6545217" cy="0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6014429D-2622-E13F-23C2-C052497B9BE7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D0E2A812-1922-178B-004A-DFF0A187C815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5C520F56-59E3-9452-3D90-DD9AAF41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59F232B-86EE-56F9-3CF4-6D79F036D36B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A508E530-6E86-B975-F670-3BB96E51E9FA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MCP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 프로토콜 동작 원리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B632516-0408-74D2-D8A6-456DABA4FBA1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86E619E-790D-B8D5-B30F-BE04B1D18B63}"/>
              </a:ext>
            </a:extLst>
          </p:cNvPr>
          <p:cNvSpPr/>
          <p:nvPr/>
        </p:nvSpPr>
        <p:spPr>
          <a:xfrm>
            <a:off x="603933" y="2004607"/>
            <a:ext cx="2177777" cy="3358896"/>
          </a:xfrm>
          <a:prstGeom prst="rect">
            <a:avLst/>
          </a:prstGeom>
          <a:solidFill>
            <a:srgbClr val="4186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2400" dirty="0"/>
              <a:t>LLM</a:t>
            </a:r>
          </a:p>
          <a:p>
            <a:pPr algn="ctr"/>
            <a:r>
              <a:rPr lang="en-US" altLang="ko-KR" sz="2400" dirty="0"/>
              <a:t>Application</a:t>
            </a:r>
            <a:endParaRPr lang="ko-KR" altLang="en-US" sz="24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53621A3-9219-2CBD-F02C-4E879CF1AF93}"/>
              </a:ext>
            </a:extLst>
          </p:cNvPr>
          <p:cNvGrpSpPr/>
          <p:nvPr/>
        </p:nvGrpSpPr>
        <p:grpSpPr>
          <a:xfrm>
            <a:off x="872401" y="3214289"/>
            <a:ext cx="1640840" cy="3223821"/>
            <a:chOff x="1576070" y="3369675"/>
            <a:chExt cx="1640840" cy="322382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997590-FE75-D77C-BF61-9A8680F9B059}"/>
                </a:ext>
              </a:extLst>
            </p:cNvPr>
            <p:cNvSpPr/>
            <p:nvPr/>
          </p:nvSpPr>
          <p:spPr>
            <a:xfrm>
              <a:off x="1576070" y="3369675"/>
              <a:ext cx="1640840" cy="645160"/>
            </a:xfrm>
            <a:prstGeom prst="rect">
              <a:avLst/>
            </a:prstGeom>
            <a:solidFill>
              <a:srgbClr val="3C77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Agent</a:t>
              </a:r>
              <a:endParaRPr lang="ko-KR" altLang="en-US" sz="2400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ECB4DAB-987B-0CC9-F2F2-6BB7E8D18F94}"/>
                </a:ext>
              </a:extLst>
            </p:cNvPr>
            <p:cNvSpPr/>
            <p:nvPr/>
          </p:nvSpPr>
          <p:spPr>
            <a:xfrm>
              <a:off x="1576070" y="5948336"/>
              <a:ext cx="1640840" cy="645160"/>
            </a:xfrm>
            <a:prstGeom prst="rect">
              <a:avLst/>
            </a:prstGeom>
            <a:solidFill>
              <a:srgbClr val="3C77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LLM</a:t>
              </a:r>
              <a:endParaRPr lang="ko-KR" altLang="en-US" sz="2400" dirty="0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F6B42A4-33AE-2EDF-BE37-17EDE43B288D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2396490" y="4659995"/>
              <a:ext cx="0" cy="12883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0A81D7-A915-6A83-FAFB-6C22E75DCFC8}"/>
              </a:ext>
            </a:extLst>
          </p:cNvPr>
          <p:cNvSpPr/>
          <p:nvPr/>
        </p:nvSpPr>
        <p:spPr>
          <a:xfrm>
            <a:off x="9326927" y="2004607"/>
            <a:ext cx="2177777" cy="3358896"/>
          </a:xfrm>
          <a:prstGeom prst="rect">
            <a:avLst/>
          </a:prstGeom>
          <a:solidFill>
            <a:srgbClr val="4186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2400" dirty="0"/>
              <a:t>MCP</a:t>
            </a:r>
          </a:p>
          <a:p>
            <a:pPr algn="ctr"/>
            <a:r>
              <a:rPr lang="en-US" altLang="ko-KR" sz="2400" dirty="0"/>
              <a:t>Server</a:t>
            </a:r>
            <a:endParaRPr lang="ko-KR" altLang="en-US" sz="24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EA04973A-47B8-D922-9D5E-836CE87C0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1" r="42663" b="72715"/>
          <a:stretch>
            <a:fillRect/>
          </a:stretch>
        </p:blipFill>
        <p:spPr bwMode="auto">
          <a:xfrm>
            <a:off x="3989048" y="1698942"/>
            <a:ext cx="3798082" cy="198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FE476EB6-60B4-1092-C3C8-F77C67964E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59" t="42326" r="25543" b="47"/>
          <a:stretch>
            <a:fillRect/>
          </a:stretch>
        </p:blipFill>
        <p:spPr bwMode="auto">
          <a:xfrm>
            <a:off x="4005617" y="3804538"/>
            <a:ext cx="3781513" cy="232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6DBF2F0-B392-A072-4AD7-2D5063DE0EEA}"/>
              </a:ext>
            </a:extLst>
          </p:cNvPr>
          <p:cNvSpPr/>
          <p:nvPr/>
        </p:nvSpPr>
        <p:spPr>
          <a:xfrm>
            <a:off x="872401" y="3859449"/>
            <a:ext cx="1640840" cy="645160"/>
          </a:xfrm>
          <a:prstGeom prst="rect">
            <a:avLst/>
          </a:prstGeom>
          <a:solidFill>
            <a:srgbClr val="FF001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Agent SDK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902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267DD-4B2C-B1FB-0CE4-17F735868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원호 84">
            <a:extLst>
              <a:ext uri="{FF2B5EF4-FFF2-40B4-BE49-F238E27FC236}">
                <a16:creationId xmlns:a16="http://schemas.microsoft.com/office/drawing/2014/main" id="{E2082A1F-AFB2-2684-2D33-3FAC1BF3C812}"/>
              </a:ext>
            </a:extLst>
          </p:cNvPr>
          <p:cNvSpPr/>
          <p:nvPr/>
        </p:nvSpPr>
        <p:spPr>
          <a:xfrm>
            <a:off x="7248159" y="2708476"/>
            <a:ext cx="2455790" cy="2186688"/>
          </a:xfrm>
          <a:prstGeom prst="arc">
            <a:avLst>
              <a:gd name="adj1" fmla="val 16200000"/>
              <a:gd name="adj2" fmla="val 5394441"/>
            </a:avLst>
          </a:prstGeom>
          <a:ln w="1270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0660915-D996-79A1-E763-217202A4BD86}"/>
              </a:ext>
            </a:extLst>
          </p:cNvPr>
          <p:cNvCxnSpPr>
            <a:cxnSpLocks/>
          </p:cNvCxnSpPr>
          <p:nvPr/>
        </p:nvCxnSpPr>
        <p:spPr>
          <a:xfrm flipH="1">
            <a:off x="2781710" y="4933675"/>
            <a:ext cx="3514479" cy="0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B96670-0FFD-4D31-B43D-4606AC19BCDC}"/>
              </a:ext>
            </a:extLst>
          </p:cNvPr>
          <p:cNvCxnSpPr>
            <a:cxnSpLocks/>
          </p:cNvCxnSpPr>
          <p:nvPr/>
        </p:nvCxnSpPr>
        <p:spPr>
          <a:xfrm>
            <a:off x="2781710" y="2708476"/>
            <a:ext cx="3514479" cy="0"/>
          </a:xfrm>
          <a:prstGeom prst="straightConnector1">
            <a:avLst/>
          </a:prstGeom>
          <a:ln w="1270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4F2D8C04-E192-028C-7097-CB6605FACD26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18075E50-394D-77A6-265D-EB75A0B15CB4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4F1658D2-3553-8588-F72D-EB4B8772A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6E2E7D-4EF8-7AE4-AE42-757F7DABA35B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6817AAA8-9105-8F9B-1F36-CF87E0D181CB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MCP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 프로토콜 동작 원리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4A9FD4D-6DF2-A8A9-9534-67F3E1B6C6AC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12EE41E-24D8-0837-7D6E-4DE6B9942E40}"/>
              </a:ext>
            </a:extLst>
          </p:cNvPr>
          <p:cNvSpPr/>
          <p:nvPr/>
        </p:nvSpPr>
        <p:spPr>
          <a:xfrm>
            <a:off x="603933" y="2004607"/>
            <a:ext cx="2177777" cy="3358896"/>
          </a:xfrm>
          <a:prstGeom prst="rect">
            <a:avLst/>
          </a:prstGeom>
          <a:solidFill>
            <a:srgbClr val="4186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ko-KR" sz="1000" dirty="0"/>
          </a:p>
          <a:p>
            <a:pPr algn="ctr"/>
            <a:r>
              <a:rPr lang="en-US" altLang="ko-KR" sz="2400" dirty="0"/>
              <a:t>LLM</a:t>
            </a:r>
          </a:p>
          <a:p>
            <a:pPr algn="ctr"/>
            <a:r>
              <a:rPr lang="en-US" altLang="ko-KR" sz="2400" dirty="0"/>
              <a:t>Application</a:t>
            </a:r>
            <a:endParaRPr lang="ko-KR" altLang="en-US" sz="2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68DDDD-1BEE-9F36-3FEF-9831476A83EE}"/>
              </a:ext>
            </a:extLst>
          </p:cNvPr>
          <p:cNvSpPr/>
          <p:nvPr/>
        </p:nvSpPr>
        <p:spPr>
          <a:xfrm>
            <a:off x="6296189" y="2004607"/>
            <a:ext cx="2177777" cy="3358896"/>
          </a:xfrm>
          <a:prstGeom prst="rect">
            <a:avLst/>
          </a:prstGeom>
          <a:solidFill>
            <a:srgbClr val="4186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altLang="ko-KR" sz="2400" dirty="0"/>
              <a:t>MCP</a:t>
            </a:r>
          </a:p>
          <a:p>
            <a:pPr algn="ctr"/>
            <a:r>
              <a:rPr lang="en-US" altLang="ko-KR" sz="2400" dirty="0"/>
              <a:t>Server</a:t>
            </a:r>
            <a:endParaRPr lang="ko-KR" alt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C5DE5A6-AB69-703D-ED6C-A7026340A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2" t="-30" r="38455" b="56175"/>
          <a:stretch>
            <a:fillRect/>
          </a:stretch>
        </p:blipFill>
        <p:spPr bwMode="auto">
          <a:xfrm>
            <a:off x="3334482" y="1743667"/>
            <a:ext cx="2510171" cy="211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03C0429-6346-652E-F471-E86E5F88EA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4" t="54693" r="32193" b="201"/>
          <a:stretch>
            <a:fillRect/>
          </a:stretch>
        </p:blipFill>
        <p:spPr bwMode="auto">
          <a:xfrm>
            <a:off x="3334481" y="4120525"/>
            <a:ext cx="2510171" cy="172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BEDFC67-629C-9FD8-F88A-A6FA3A8351AD}"/>
              </a:ext>
            </a:extLst>
          </p:cNvPr>
          <p:cNvSpPr/>
          <p:nvPr/>
        </p:nvSpPr>
        <p:spPr>
          <a:xfrm>
            <a:off x="9703949" y="2004607"/>
            <a:ext cx="2177777" cy="335889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2000" dirty="0"/>
              <a:t>Weather Service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/>
              <a:t>&lt;&lt; Tool &gt;&gt;</a:t>
            </a:r>
            <a:endParaRPr lang="ko-KR" altLang="en-US" sz="2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1520C0-0857-8EC9-B46E-3F7BE5599C50}"/>
              </a:ext>
            </a:extLst>
          </p:cNvPr>
          <p:cNvSpPr txBox="1"/>
          <p:nvPr/>
        </p:nvSpPr>
        <p:spPr>
          <a:xfrm>
            <a:off x="8551791" y="3617154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구름 산스 700" pitchFamily="2" charset="-127"/>
                <a:ea typeface="구름 산스 700" pitchFamily="2" charset="-127"/>
              </a:rPr>
              <a:t>API </a:t>
            </a:r>
            <a:r>
              <a:rPr lang="ko-KR" altLang="en-US" dirty="0">
                <a:latin typeface="구름 산스 700" pitchFamily="2" charset="-127"/>
                <a:ea typeface="구름 산스 700" pitchFamily="2" charset="-127"/>
              </a:rPr>
              <a:t>호출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A6562D4-6011-0D1C-A3BC-F803287BC6BB}"/>
              </a:ext>
            </a:extLst>
          </p:cNvPr>
          <p:cNvGrpSpPr/>
          <p:nvPr/>
        </p:nvGrpSpPr>
        <p:grpSpPr>
          <a:xfrm>
            <a:off x="872401" y="3214289"/>
            <a:ext cx="1640840" cy="3223821"/>
            <a:chOff x="872401" y="3214289"/>
            <a:chExt cx="1640840" cy="3223821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003F64AB-ED18-C8A2-2DB5-38C1A4C9EA19}"/>
                </a:ext>
              </a:extLst>
            </p:cNvPr>
            <p:cNvSpPr/>
            <p:nvPr/>
          </p:nvSpPr>
          <p:spPr>
            <a:xfrm>
              <a:off x="872401" y="3214289"/>
              <a:ext cx="1640840" cy="645160"/>
            </a:xfrm>
            <a:prstGeom prst="rect">
              <a:avLst/>
            </a:prstGeom>
            <a:solidFill>
              <a:srgbClr val="3C77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Agent</a:t>
              </a:r>
              <a:endParaRPr lang="ko-KR" altLang="en-US" sz="2400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49ED2F12-0B43-69EB-DE1B-211FB2E3B6BE}"/>
                </a:ext>
              </a:extLst>
            </p:cNvPr>
            <p:cNvSpPr/>
            <p:nvPr/>
          </p:nvSpPr>
          <p:spPr>
            <a:xfrm>
              <a:off x="872401" y="5792950"/>
              <a:ext cx="1640840" cy="645160"/>
            </a:xfrm>
            <a:prstGeom prst="rect">
              <a:avLst/>
            </a:prstGeom>
            <a:solidFill>
              <a:srgbClr val="3C77D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LLM</a:t>
              </a:r>
              <a:endParaRPr lang="ko-KR" altLang="en-US" sz="2400" dirty="0"/>
            </a:p>
          </p:txBody>
        </p: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3F5C8EAC-6F35-A38C-2E36-8F14C2752DD2}"/>
                </a:ext>
              </a:extLst>
            </p:cNvPr>
            <p:cNvCxnSpPr>
              <a:cxnSpLocks/>
              <a:endCxn id="99" idx="0"/>
            </p:cNvCxnSpPr>
            <p:nvPr/>
          </p:nvCxnSpPr>
          <p:spPr>
            <a:xfrm>
              <a:off x="1692821" y="4504609"/>
              <a:ext cx="0" cy="128834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9C17CB9-DC00-024C-A88D-77542C0DC639}"/>
                </a:ext>
              </a:extLst>
            </p:cNvPr>
            <p:cNvSpPr/>
            <p:nvPr/>
          </p:nvSpPr>
          <p:spPr>
            <a:xfrm>
              <a:off x="872401" y="3859449"/>
              <a:ext cx="1640840" cy="645160"/>
            </a:xfrm>
            <a:prstGeom prst="rect">
              <a:avLst/>
            </a:prstGeom>
            <a:solidFill>
              <a:srgbClr val="FF001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/>
                <a:t>Agent SDK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50947134"/>
      </p:ext>
    </p:extLst>
  </p:cSld>
  <p:clrMapOvr>
    <a:masterClrMapping/>
  </p:clrMapOvr>
  <p:transition spd="slow">
    <p:push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46BC8-C168-0548-024E-89A9D6234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B39F0-9939-39D0-E60D-04E1687C8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61" y="1158097"/>
            <a:ext cx="6830785" cy="1036605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altLang="ko-KR" sz="6900">
                <a:solidFill>
                  <a:schemeClr val="lt1"/>
                </a:solidFill>
              </a:rPr>
              <a:t>1. </a:t>
            </a:r>
            <a:r>
              <a:rPr lang="ko-KR" altLang="en-US" sz="6900">
                <a:solidFill>
                  <a:schemeClr val="lt1"/>
                </a:solidFill>
              </a:rPr>
              <a:t>주제 선정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A428D4-E0CA-771E-9068-D8CAB0792A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0" y="0"/>
            <a:ext cx="12192000" cy="974272"/>
          </a:xfrm>
          <a:prstGeom prst="rect">
            <a:avLst/>
          </a:prstGeom>
          <a:solidFill>
            <a:schemeClr val="lt1">
              <a:alpha val="98000"/>
            </a:schemeClr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984983-1BF9-69E7-7801-D82A592E4E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0691" y="-1"/>
            <a:ext cx="12372691" cy="7011422"/>
          </a:xfrm>
          <a:prstGeom prst="rect">
            <a:avLst/>
          </a:prstGeom>
          <a:solidFill>
            <a:srgbClr val="0D1EBB"/>
          </a:solidFill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>
              <a:solidFill>
                <a:srgbClr val="0D1EBB"/>
              </a:solidFill>
            </a:endParaRPr>
          </a:p>
        </p:txBody>
      </p:sp>
      <p:pic>
        <p:nvPicPr>
          <p:cNvPr id="13" name="그림 12" descr="실내, 사무실 건물, 의류, 가구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BF084C-336C-6240-1CDA-079DAE65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-180692" y="-1"/>
            <a:ext cx="12372692" cy="7141030"/>
          </a:xfrm>
          <a:prstGeom prst="rect">
            <a:avLst/>
          </a:prstGeom>
        </p:spPr>
      </p:pic>
      <p:pic>
        <p:nvPicPr>
          <p:cNvPr id="20" name="그림 19" descr="&#10;">
            <a:extLst>
              <a:ext uri="{FF2B5EF4-FFF2-40B4-BE49-F238E27FC236}">
                <a16:creationId xmlns:a16="http://schemas.microsoft.com/office/drawing/2014/main" id="{EDE24215-E8A2-AC96-6231-4FAA508BB9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3260807"/>
            <a:ext cx="12192000" cy="3934438"/>
          </a:xfrm>
          <a:prstGeom prst="rect">
            <a:avLst/>
          </a:prstGeom>
        </p:spPr>
      </p:pic>
      <p:pic>
        <p:nvPicPr>
          <p:cNvPr id="21" name="그림 20" descr="&#10;">
            <a:extLst>
              <a:ext uri="{FF2B5EF4-FFF2-40B4-BE49-F238E27FC236}">
                <a16:creationId xmlns:a16="http://schemas.microsoft.com/office/drawing/2014/main" id="{88EA2079-8252-E556-BC87-90730FFC08B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9721" y="-217766"/>
            <a:ext cx="12192000" cy="393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EAA0C3-8D8D-753B-9D00-BA0E7A5BBC75}"/>
              </a:ext>
            </a:extLst>
          </p:cNvPr>
          <p:cNvSpPr txBox="1"/>
          <p:nvPr/>
        </p:nvSpPr>
        <p:spPr>
          <a:xfrm>
            <a:off x="2273549" y="2828836"/>
            <a:ext cx="764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우리</a:t>
            </a:r>
            <a:r>
              <a:rPr lang="en-US" altLang="ko-KR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WON </a:t>
            </a:r>
            <a:r>
              <a:rPr lang="ko-KR" altLang="en-US" sz="7200" b="1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주택 대출</a:t>
            </a:r>
            <a:endParaRPr lang="ko-KR" altLang="en-US" sz="72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660803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259C-D40F-597A-C4DD-460324AF8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F96C1396-32B8-536E-0B28-A786C160F87C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2E93FC76-7781-17A9-58E3-2591B6D8D998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6B956F0C-93A9-6E3E-325F-477F43E2A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874CB3-FE3F-7608-629E-005DB8703664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820C65D0-44FE-0ED8-C60E-E55B4BBC915C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우리 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WON 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주택 대출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8B2D84-1A69-69EF-FB53-1F936759B475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정장을 입은 남자의 일러스트 (웃는 얼굴)">
            <a:extLst>
              <a:ext uri="{FF2B5EF4-FFF2-40B4-BE49-F238E27FC236}">
                <a16:creationId xmlns:a16="http://schemas.microsoft.com/office/drawing/2014/main" id="{688E2F82-5ACE-5FBD-6B86-4E3364C02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6" y="2439259"/>
            <a:ext cx="3323509" cy="452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말풍선: 모서리가 둥근 사각형 2">
            <a:extLst>
              <a:ext uri="{FF2B5EF4-FFF2-40B4-BE49-F238E27FC236}">
                <a16:creationId xmlns:a16="http://schemas.microsoft.com/office/drawing/2014/main" id="{5919D51F-B8C1-4497-FBB0-5E2F4CFC6B4F}"/>
              </a:ext>
            </a:extLst>
          </p:cNvPr>
          <p:cNvSpPr/>
          <p:nvPr/>
        </p:nvSpPr>
        <p:spPr>
          <a:xfrm>
            <a:off x="3460955" y="1477391"/>
            <a:ext cx="4994787" cy="1989306"/>
          </a:xfrm>
          <a:prstGeom prst="wedgeRoundRectCallout">
            <a:avLst>
              <a:gd name="adj1" fmla="val -47226"/>
              <a:gd name="adj2" fmla="val 796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예상 사용자</a:t>
            </a:r>
            <a:r>
              <a:rPr lang="en-US" altLang="ko-KR" sz="3600" b="1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대출 심사 직무의 은행원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및 대출 고객</a:t>
            </a:r>
          </a:p>
        </p:txBody>
      </p:sp>
      <p:pic>
        <p:nvPicPr>
          <p:cNvPr id="1028" name="Picture 4" descr="AI 캐릭터(웃는 얼굴)">
            <a:extLst>
              <a:ext uri="{FF2B5EF4-FFF2-40B4-BE49-F238E27FC236}">
                <a16:creationId xmlns:a16="http://schemas.microsoft.com/office/drawing/2014/main" id="{05A6C441-2193-2DF9-2318-9986D7075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520" y="3537152"/>
            <a:ext cx="2687034" cy="304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698D284-BA7A-20F1-DADD-CF2B0164CCCA}"/>
              </a:ext>
            </a:extLst>
          </p:cNvPr>
          <p:cNvSpPr/>
          <p:nvPr/>
        </p:nvSpPr>
        <p:spPr>
          <a:xfrm>
            <a:off x="3598606" y="4304940"/>
            <a:ext cx="4994787" cy="1989306"/>
          </a:xfrm>
          <a:prstGeom prst="wedgeRoundRectCallout">
            <a:avLst>
              <a:gd name="adj1" fmla="val 70707"/>
              <a:gd name="adj2" fmla="val 517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</a:rPr>
              <a:t>에이전트 효용</a:t>
            </a:r>
            <a:r>
              <a:rPr lang="en-US" altLang="ko-KR" sz="3600" b="1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대출 심사에 걸리는 시간을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단축화하여</a:t>
            </a:r>
            <a:r>
              <a:rPr lang="ko-KR" altLang="en-US" sz="2400" dirty="0">
                <a:solidFill>
                  <a:schemeClr val="tx1"/>
                </a:solidFill>
              </a:rPr>
              <a:t> 고객과 은행원의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업무 시간 절감 및 편의성 향상</a:t>
            </a:r>
          </a:p>
        </p:txBody>
      </p:sp>
    </p:spTree>
    <p:extLst>
      <p:ext uri="{BB962C8B-B14F-4D97-AF65-F5344CB8AC3E}">
        <p14:creationId xmlns:p14="http://schemas.microsoft.com/office/powerpoint/2010/main" val="411335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1C72E-E73D-593B-0673-D3F5E3030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 hidden="1">
            <a:extLst>
              <a:ext uri="{FF2B5EF4-FFF2-40B4-BE49-F238E27FC236}">
                <a16:creationId xmlns:a16="http://schemas.microsoft.com/office/drawing/2014/main" id="{7EF12F85-F6FB-2DA0-58FF-EA1707DE9A25}"/>
              </a:ext>
            </a:extLst>
          </p:cNvPr>
          <p:cNvSpPr>
            <a:spLocks noSelect="1"/>
          </p:cNvSpPr>
          <p:nvPr/>
        </p:nvSpPr>
        <p:spPr>
          <a:xfrm>
            <a:off x="0" y="0"/>
            <a:ext cx="12192001" cy="882264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직사각형 4" hidden="1">
            <a:extLst>
              <a:ext uri="{FF2B5EF4-FFF2-40B4-BE49-F238E27FC236}">
                <a16:creationId xmlns:a16="http://schemas.microsoft.com/office/drawing/2014/main" id="{7C034420-22E4-8F38-E409-0790698FB4A9}"/>
              </a:ext>
            </a:extLst>
          </p:cNvPr>
          <p:cNvSpPr/>
          <p:nvPr/>
        </p:nvSpPr>
        <p:spPr>
          <a:xfrm>
            <a:off x="0" y="6620977"/>
            <a:ext cx="12192001" cy="237022"/>
          </a:xfrm>
          <a:prstGeom prst="rect">
            <a:avLst/>
          </a:prstGeom>
          <a:solidFill>
            <a:srgbClr val="287AF6">
              <a:alpha val="100000"/>
            </a:srgbClr>
          </a:solidFill>
          <a:ln w="19050" cap="flat" cmpd="sng" algn="ctr">
            <a:solidFill>
              <a:srgbClr val="0F9ED5">
                <a:alpha val="100000"/>
              </a:srgbClr>
            </a:solidFill>
            <a:prstDash val="solid"/>
            <a:miter/>
          </a:ln>
          <a:effectLst/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제목 5" hidden="1">
            <a:extLst>
              <a:ext uri="{FF2B5EF4-FFF2-40B4-BE49-F238E27FC236}">
                <a16:creationId xmlns:a16="http://schemas.microsoft.com/office/drawing/2014/main" id="{841532DC-363A-A54E-3F84-66EA53CC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052B404-FD24-1F63-4752-C7B7865EBE6D}"/>
              </a:ext>
            </a:extLst>
          </p:cNvPr>
          <p:cNvGrpSpPr/>
          <p:nvPr/>
        </p:nvGrpSpPr>
        <p:grpSpPr>
          <a:xfrm>
            <a:off x="338676" y="186531"/>
            <a:ext cx="10807213" cy="1325563"/>
            <a:chOff x="546587" y="365125"/>
            <a:chExt cx="10807213" cy="1325563"/>
          </a:xfrm>
        </p:grpSpPr>
        <p:sp>
          <p:nvSpPr>
            <p:cNvPr id="10" name="제목 6">
              <a:extLst>
                <a:ext uri="{FF2B5EF4-FFF2-40B4-BE49-F238E27FC236}">
                  <a16:creationId xmlns:a16="http://schemas.microsoft.com/office/drawing/2014/main" id="{F5D9EB45-51F3-0728-A2BC-3941616CBC6E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365125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우리 </a:t>
              </a:r>
              <a:r>
                <a:rPr lang="en-US" altLang="ko-KR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WON </a:t>
              </a:r>
              <a:r>
                <a:rPr lang="ko-KR" altLang="en-US" sz="4000" b="1" dirty="0">
                  <a:solidFill>
                    <a:srgbClr val="1227EE"/>
                  </a:solidFill>
                  <a:latin typeface="구름 산스 500" pitchFamily="2" charset="-127"/>
                  <a:ea typeface="구름 산스 500" pitchFamily="2" charset="-127"/>
                </a:rPr>
                <a:t>주택 대출 절차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A9DB7F1-F220-B18B-A54A-1E7EEF7ADD09}"/>
                </a:ext>
              </a:extLst>
            </p:cNvPr>
            <p:cNvSpPr>
              <a:spLocks/>
            </p:cNvSpPr>
            <p:nvPr/>
          </p:nvSpPr>
          <p:spPr>
            <a:xfrm>
              <a:off x="546587" y="451126"/>
              <a:ext cx="265257" cy="1119367"/>
            </a:xfrm>
            <a:prstGeom prst="rect">
              <a:avLst/>
            </a:prstGeom>
            <a:solidFill>
              <a:srgbClr val="1227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28C759B1-6350-87EB-9864-23196F07E94B}"/>
              </a:ext>
            </a:extLst>
          </p:cNvPr>
          <p:cNvCxnSpPr/>
          <p:nvPr/>
        </p:nvCxnSpPr>
        <p:spPr>
          <a:xfrm>
            <a:off x="417871" y="5467093"/>
            <a:ext cx="1135625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7D51E4-4843-1773-BD27-5246CA2B2D8B}"/>
              </a:ext>
            </a:extLst>
          </p:cNvPr>
          <p:cNvGrpSpPr/>
          <p:nvPr/>
        </p:nvGrpSpPr>
        <p:grpSpPr>
          <a:xfrm>
            <a:off x="8996516" y="2306192"/>
            <a:ext cx="1818968" cy="3466928"/>
            <a:chOff x="8996516" y="1899792"/>
            <a:chExt cx="1818968" cy="3466928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389ED5C-9808-8B97-31F0-D1D27F414EF4}"/>
                </a:ext>
              </a:extLst>
            </p:cNvPr>
            <p:cNvSpPr/>
            <p:nvPr/>
          </p:nvSpPr>
          <p:spPr>
            <a:xfrm>
              <a:off x="9055510" y="4776785"/>
              <a:ext cx="1700981" cy="589935"/>
            </a:xfrm>
            <a:prstGeom prst="roundRect">
              <a:avLst>
                <a:gd name="adj" fmla="val 50000"/>
              </a:avLst>
            </a:prstGeom>
            <a:solidFill>
              <a:srgbClr val="FFA52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대출 실행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740CB47-70EC-8E56-C4F6-B115DF7A98FE}"/>
                </a:ext>
              </a:extLst>
            </p:cNvPr>
            <p:cNvGrpSpPr/>
            <p:nvPr/>
          </p:nvGrpSpPr>
          <p:grpSpPr>
            <a:xfrm>
              <a:off x="8996516" y="1899792"/>
              <a:ext cx="1818968" cy="2442887"/>
              <a:chOff x="8996516" y="1899792"/>
              <a:chExt cx="1818968" cy="244288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3230860-9D09-979C-EE03-68B711524E57}"/>
                  </a:ext>
                </a:extLst>
              </p:cNvPr>
              <p:cNvGrpSpPr/>
              <p:nvPr/>
            </p:nvGrpSpPr>
            <p:grpSpPr>
              <a:xfrm>
                <a:off x="8996516" y="1899792"/>
                <a:ext cx="1818968" cy="2442887"/>
                <a:chOff x="747251" y="1418011"/>
                <a:chExt cx="1818968" cy="244288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D4705A4C-3AC7-4468-9492-B6F61E08A722}"/>
                    </a:ext>
                  </a:extLst>
                </p:cNvPr>
                <p:cNvSpPr/>
                <p:nvPr/>
              </p:nvSpPr>
              <p:spPr>
                <a:xfrm>
                  <a:off x="747251" y="1418011"/>
                  <a:ext cx="1818968" cy="1862397"/>
                </a:xfrm>
                <a:prstGeom prst="rect">
                  <a:avLst/>
                </a:prstGeom>
                <a:solidFill>
                  <a:srgbClr val="E6F4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말풍선: 사각형 15">
                  <a:extLst>
                    <a:ext uri="{FF2B5EF4-FFF2-40B4-BE49-F238E27FC236}">
                      <a16:creationId xmlns:a16="http://schemas.microsoft.com/office/drawing/2014/main" id="{8FE64425-7030-D863-97ED-66DD542F3406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26"/>
                </a:xfrm>
                <a:prstGeom prst="wedgeRectCallout">
                  <a:avLst>
                    <a:gd name="adj1" fmla="val -6762"/>
                    <a:gd name="adj2" fmla="val 105408"/>
                  </a:avLst>
                </a:prstGeom>
                <a:solidFill>
                  <a:srgbClr val="A07217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167B1BFF-CEC0-372E-16BE-2905FF01E969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35"/>
                </a:xfrm>
                <a:prstGeom prst="rect">
                  <a:avLst/>
                </a:prstGeom>
                <a:solidFill>
                  <a:srgbClr val="FFA52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/>
                    <a:t>자금 지급</a:t>
                  </a:r>
                </a:p>
              </p:txBody>
            </p:sp>
          </p:grpSp>
          <p:pic>
            <p:nvPicPr>
              <p:cNvPr id="14" name="그림 13" descr="클립아트, 디자인, 일러스트레이션, 창의성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7B12ED8F-47E1-6F96-E757-2D4B013A1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32785" y="2097558"/>
                <a:ext cx="1587610" cy="158761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06A7B0-C363-8E84-297B-8C26F0B283DE}"/>
              </a:ext>
            </a:extLst>
          </p:cNvPr>
          <p:cNvGrpSpPr/>
          <p:nvPr/>
        </p:nvGrpSpPr>
        <p:grpSpPr>
          <a:xfrm>
            <a:off x="830825" y="2306192"/>
            <a:ext cx="1818968" cy="3455868"/>
            <a:chOff x="830825" y="1899792"/>
            <a:chExt cx="1818968" cy="345586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02B086F-C942-1B62-6060-726E1EE91A22}"/>
                </a:ext>
              </a:extLst>
            </p:cNvPr>
            <p:cNvSpPr/>
            <p:nvPr/>
          </p:nvSpPr>
          <p:spPr>
            <a:xfrm>
              <a:off x="889819" y="4765725"/>
              <a:ext cx="1700981" cy="589935"/>
            </a:xfrm>
            <a:prstGeom prst="roundRect">
              <a:avLst>
                <a:gd name="adj" fmla="val 50000"/>
              </a:avLst>
            </a:prstGeom>
            <a:solidFill>
              <a:srgbClr val="FF423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대출 신청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C8F994B-CE5D-C046-343D-572EFEC74BD8}"/>
                </a:ext>
              </a:extLst>
            </p:cNvPr>
            <p:cNvGrpSpPr/>
            <p:nvPr/>
          </p:nvGrpSpPr>
          <p:grpSpPr>
            <a:xfrm>
              <a:off x="830825" y="1899792"/>
              <a:ext cx="1818968" cy="2442887"/>
              <a:chOff x="830825" y="1899792"/>
              <a:chExt cx="1818968" cy="244288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D35C90A9-4473-B1CA-4D0A-B7A9A9E7F28C}"/>
                  </a:ext>
                </a:extLst>
              </p:cNvPr>
              <p:cNvGrpSpPr/>
              <p:nvPr/>
            </p:nvGrpSpPr>
            <p:grpSpPr>
              <a:xfrm>
                <a:off x="830825" y="1899792"/>
                <a:ext cx="1818968" cy="2442887"/>
                <a:chOff x="747251" y="1418011"/>
                <a:chExt cx="1818968" cy="244288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80C80546-80B0-ED85-F21C-49D851E4CE26}"/>
                    </a:ext>
                  </a:extLst>
                </p:cNvPr>
                <p:cNvSpPr/>
                <p:nvPr/>
              </p:nvSpPr>
              <p:spPr>
                <a:xfrm>
                  <a:off x="747251" y="1418011"/>
                  <a:ext cx="1818968" cy="1862397"/>
                </a:xfrm>
                <a:prstGeom prst="rect">
                  <a:avLst/>
                </a:prstGeom>
                <a:solidFill>
                  <a:srgbClr val="E6F4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말풍선: 사각형 23">
                  <a:extLst>
                    <a:ext uri="{FF2B5EF4-FFF2-40B4-BE49-F238E27FC236}">
                      <a16:creationId xmlns:a16="http://schemas.microsoft.com/office/drawing/2014/main" id="{753121B4-6730-0A14-0F11-1BF64B85D4B7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26"/>
                </a:xfrm>
                <a:prstGeom prst="wedgeRectCallout">
                  <a:avLst>
                    <a:gd name="adj1" fmla="val -6762"/>
                    <a:gd name="adj2" fmla="val 105408"/>
                  </a:avLst>
                </a:prstGeom>
                <a:solidFill>
                  <a:srgbClr val="AD3B2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4482690-6652-24A6-768D-93AFF2A66F13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35"/>
                </a:xfrm>
                <a:prstGeom prst="rect">
                  <a:avLst/>
                </a:prstGeom>
                <a:solidFill>
                  <a:srgbClr val="FF423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/>
                    <a:t>신청서 작성</a:t>
                  </a:r>
                </a:p>
              </p:txBody>
            </p:sp>
          </p:grpSp>
          <p:pic>
            <p:nvPicPr>
              <p:cNvPr id="22" name="그림 21" descr="텍스트, 스크린샷, 다채로움, 디자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54B7F643-DB27-ABB5-5762-16C402ECE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772" y="2012453"/>
                <a:ext cx="1637074" cy="163707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099700-D429-40D8-0759-CA91E076C4E8}"/>
              </a:ext>
            </a:extLst>
          </p:cNvPr>
          <p:cNvGrpSpPr/>
          <p:nvPr/>
        </p:nvGrpSpPr>
        <p:grpSpPr>
          <a:xfrm>
            <a:off x="6272980" y="2306192"/>
            <a:ext cx="1818968" cy="3455867"/>
            <a:chOff x="6272980" y="1899792"/>
            <a:chExt cx="1818968" cy="3455867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EB4EDDE-F72C-1C4C-1ED8-74D8738ADF2C}"/>
                </a:ext>
              </a:extLst>
            </p:cNvPr>
            <p:cNvSpPr/>
            <p:nvPr/>
          </p:nvSpPr>
          <p:spPr>
            <a:xfrm>
              <a:off x="6331974" y="4765724"/>
              <a:ext cx="1700981" cy="589935"/>
            </a:xfrm>
            <a:prstGeom prst="roundRect">
              <a:avLst>
                <a:gd name="adj" fmla="val 50000"/>
              </a:avLst>
            </a:prstGeom>
            <a:solidFill>
              <a:srgbClr val="00CF5D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대출 약정</a:t>
              </a: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D46A099-3FD7-0A71-C561-CA6E625273A7}"/>
                </a:ext>
              </a:extLst>
            </p:cNvPr>
            <p:cNvGrpSpPr/>
            <p:nvPr/>
          </p:nvGrpSpPr>
          <p:grpSpPr>
            <a:xfrm>
              <a:off x="6272980" y="1899792"/>
              <a:ext cx="1818968" cy="2442887"/>
              <a:chOff x="6272980" y="1899792"/>
              <a:chExt cx="1818968" cy="2442887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37221DB-8929-FFF4-C3F1-13AF145A68BE}"/>
                  </a:ext>
                </a:extLst>
              </p:cNvPr>
              <p:cNvGrpSpPr/>
              <p:nvPr/>
            </p:nvGrpSpPr>
            <p:grpSpPr>
              <a:xfrm>
                <a:off x="6272980" y="1899792"/>
                <a:ext cx="1818968" cy="2442887"/>
                <a:chOff x="747251" y="1418011"/>
                <a:chExt cx="1818968" cy="244288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EDD8548E-C8F3-2A01-40A8-6567110C755D}"/>
                    </a:ext>
                  </a:extLst>
                </p:cNvPr>
                <p:cNvSpPr/>
                <p:nvPr/>
              </p:nvSpPr>
              <p:spPr>
                <a:xfrm>
                  <a:off x="747251" y="1418011"/>
                  <a:ext cx="1818968" cy="1862397"/>
                </a:xfrm>
                <a:prstGeom prst="rect">
                  <a:avLst/>
                </a:prstGeom>
                <a:solidFill>
                  <a:srgbClr val="E6F4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말풍선: 사각형 31">
                  <a:extLst>
                    <a:ext uri="{FF2B5EF4-FFF2-40B4-BE49-F238E27FC236}">
                      <a16:creationId xmlns:a16="http://schemas.microsoft.com/office/drawing/2014/main" id="{C29D6AA6-C5DE-C040-CF8F-20AFCEB5A756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26"/>
                </a:xfrm>
                <a:prstGeom prst="wedgeRectCallout">
                  <a:avLst>
                    <a:gd name="adj1" fmla="val -6762"/>
                    <a:gd name="adj2" fmla="val 105408"/>
                  </a:avLst>
                </a:prstGeom>
                <a:solidFill>
                  <a:srgbClr val="00833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F195BA74-BC81-247C-18B0-BF5936B817FE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35"/>
                </a:xfrm>
                <a:prstGeom prst="rect">
                  <a:avLst/>
                </a:prstGeom>
                <a:solidFill>
                  <a:srgbClr val="00CF5D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/>
                    <a:t>약정서 확인</a:t>
                  </a:r>
                </a:p>
              </p:txBody>
            </p:sp>
          </p:grpSp>
          <p:pic>
            <p:nvPicPr>
              <p:cNvPr id="30" name="그림 29" descr="원, 스크린샷, 그래픽, 클립아트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E56936B1-7A79-FB41-5E70-271DAB902C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7288" y="2082818"/>
                <a:ext cx="1505667" cy="15056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9D52305-1A48-C197-C2C5-81AF54663058}"/>
              </a:ext>
            </a:extLst>
          </p:cNvPr>
          <p:cNvGrpSpPr/>
          <p:nvPr/>
        </p:nvGrpSpPr>
        <p:grpSpPr>
          <a:xfrm>
            <a:off x="3495368" y="2306192"/>
            <a:ext cx="1818968" cy="3455868"/>
            <a:chOff x="3495368" y="1899792"/>
            <a:chExt cx="1818968" cy="3455868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B424B4BF-90B8-847A-8223-4F7808DED8A3}"/>
                </a:ext>
              </a:extLst>
            </p:cNvPr>
            <p:cNvSpPr/>
            <p:nvPr/>
          </p:nvSpPr>
          <p:spPr>
            <a:xfrm>
              <a:off x="3613355" y="4765725"/>
              <a:ext cx="1700981" cy="589935"/>
            </a:xfrm>
            <a:prstGeom prst="roundRect">
              <a:avLst>
                <a:gd name="adj" fmla="val 50000"/>
              </a:avLst>
            </a:prstGeom>
            <a:solidFill>
              <a:srgbClr val="3292FF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대출 심사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4FC8729-0C11-E831-C6C0-271EFC83475D}"/>
                </a:ext>
              </a:extLst>
            </p:cNvPr>
            <p:cNvGrpSpPr/>
            <p:nvPr/>
          </p:nvGrpSpPr>
          <p:grpSpPr>
            <a:xfrm>
              <a:off x="3495368" y="1899792"/>
              <a:ext cx="1818968" cy="2442887"/>
              <a:chOff x="3495368" y="1899792"/>
              <a:chExt cx="1818968" cy="2442887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614A0DA7-8F68-BB73-0C06-0A6922A59C8D}"/>
                  </a:ext>
                </a:extLst>
              </p:cNvPr>
              <p:cNvGrpSpPr/>
              <p:nvPr/>
            </p:nvGrpSpPr>
            <p:grpSpPr>
              <a:xfrm>
                <a:off x="3495368" y="1899792"/>
                <a:ext cx="1818968" cy="2442887"/>
                <a:chOff x="747251" y="1418011"/>
                <a:chExt cx="1818968" cy="2442887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8B59C79C-57AF-B4AC-7EAE-1D10C0000219}"/>
                    </a:ext>
                  </a:extLst>
                </p:cNvPr>
                <p:cNvSpPr/>
                <p:nvPr/>
              </p:nvSpPr>
              <p:spPr>
                <a:xfrm>
                  <a:off x="747251" y="1418011"/>
                  <a:ext cx="1818968" cy="1862397"/>
                </a:xfrm>
                <a:prstGeom prst="rect">
                  <a:avLst/>
                </a:prstGeom>
                <a:solidFill>
                  <a:srgbClr val="E6F4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말풍선: 사각형 39">
                  <a:extLst>
                    <a:ext uri="{FF2B5EF4-FFF2-40B4-BE49-F238E27FC236}">
                      <a16:creationId xmlns:a16="http://schemas.microsoft.com/office/drawing/2014/main" id="{AF70CB12-8C16-5BF3-BC6B-3DB577877C02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26"/>
                </a:xfrm>
                <a:prstGeom prst="wedgeRectCallout">
                  <a:avLst>
                    <a:gd name="adj1" fmla="val -6762"/>
                    <a:gd name="adj2" fmla="val 105408"/>
                  </a:avLst>
                </a:prstGeom>
                <a:solidFill>
                  <a:srgbClr val="406A9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24918DDD-E12F-DD8F-C540-EBA884243893}"/>
                    </a:ext>
                  </a:extLst>
                </p:cNvPr>
                <p:cNvSpPr/>
                <p:nvPr/>
              </p:nvSpPr>
              <p:spPr>
                <a:xfrm>
                  <a:off x="747251" y="3254863"/>
                  <a:ext cx="1818968" cy="606035"/>
                </a:xfrm>
                <a:prstGeom prst="rect">
                  <a:avLst/>
                </a:prstGeom>
                <a:solidFill>
                  <a:srgbClr val="3292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/>
                    <a:t>신용점수 계산</a:t>
                  </a:r>
                </a:p>
              </p:txBody>
            </p:sp>
          </p:grpSp>
          <mc:AlternateContent xmlns:mc="http://schemas.openxmlformats.org/markup-compatibility/2006" xmlns:pslz="http://schemas.microsoft.com/office/powerpoint/2016/slidezoom">
            <mc:Choice Requires="pslz">
              <p:graphicFrame>
                <p:nvGraphicFramePr>
                  <p:cNvPr id="38" name="슬라이드 확대/축소 37">
                    <a:extLst>
                      <a:ext uri="{FF2B5EF4-FFF2-40B4-BE49-F238E27FC236}">
                        <a16:creationId xmlns:a16="http://schemas.microsoft.com/office/drawing/2014/main" id="{784F19DD-0A8C-5F44-8DEE-7EBEE918C609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944803649"/>
                      </p:ext>
                    </p:extLst>
                  </p:nvPr>
                </p:nvGraphicFramePr>
                <p:xfrm>
                  <a:off x="3517490" y="1916852"/>
                  <a:ext cx="1796846" cy="1796846"/>
                </p:xfrm>
                <a:graphic>
                  <a:graphicData uri="http://schemas.microsoft.com/office/powerpoint/2016/slidezoom">
                    <pslz:sldZm>
                      <pslz:sldZmObj sldId="284" cId="4160511848">
                        <pslz:zmPr id="{783376E0-FF07-4B1E-AB3D-7B4E2651371B}" returnToParent="0" imageType="cover" transitionDur="1000">
                          <p166:blipFill xmlns:p166="http://schemas.microsoft.com/office/powerpoint/2016/6/main"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1796846" cy="1796846"/>
                            </a:xfrm>
                            <a:prstGeom prst="rect">
                              <a:avLst/>
                            </a:prstGeom>
                            <a:ln w="3175">
                              <a:noFill/>
                            </a:ln>
                            <a:effectLst>
                              <a:outerShdw blurRad="50800" dist="38100" dir="2700000" algn="tl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</p166:spPr>
                        </pslz:zmPr>
                      </pslz:sldZmObj>
                    </pslz:sldZm>
                  </a:graphicData>
                </a:graphic>
              </p:graphicFrame>
            </mc:Choice>
            <mc:Fallback xmlns="">
              <p:pic>
                <p:nvPicPr>
                  <p:cNvPr id="38" name="슬라이드 확대/축소 37">
                    <a:hlinkClick r:id="rId7" action="ppaction://hlinksldjump"/>
                    <a:extLst>
                      <a:ext uri="{FF2B5EF4-FFF2-40B4-BE49-F238E27FC236}">
                        <a16:creationId xmlns:a16="http://schemas.microsoft.com/office/drawing/2014/main" id="{784F19DD-0A8C-5F44-8DEE-7EBEE918C609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17490" y="2323252"/>
                    <a:ext cx="1796846" cy="1796846"/>
                  </a:xfrm>
                  <a:prstGeom prst="rect">
                    <a:avLst/>
                  </a:prstGeom>
                  <a:ln w="3175"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920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CF435F-5427-BD46-E7C4-E21EF4E7F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04" y="37626"/>
            <a:ext cx="9078592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118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평면도, 기술 도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232DEE-0FBC-4744-8067-255CFBDEC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0" t="21690" r="56463" b="67676"/>
          <a:stretch>
            <a:fillRect/>
          </a:stretch>
        </p:blipFill>
        <p:spPr>
          <a:xfrm>
            <a:off x="2909105" y="339997"/>
            <a:ext cx="6373792" cy="61780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022A88-4B48-3050-2338-1CF00AE4EE75}"/>
              </a:ext>
            </a:extLst>
          </p:cNvPr>
          <p:cNvSpPr txBox="1"/>
          <p:nvPr/>
        </p:nvSpPr>
        <p:spPr>
          <a:xfrm>
            <a:off x="3849262" y="2153182"/>
            <a:ext cx="330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latin typeface="+mn-ea"/>
                <a:cs typeface="Calibri" panose="020F0502020204030204" pitchFamily="34" charset="0"/>
              </a:rPr>
              <a:t>주택 구입</a:t>
            </a:r>
            <a:endParaRPr lang="en-US" altLang="ko-KR" sz="4800" b="1" dirty="0">
              <a:latin typeface="+mn-ea"/>
              <a:cs typeface="Calibri" panose="020F0502020204030204" pitchFamily="34" charset="0"/>
            </a:endParaRPr>
          </a:p>
          <a:p>
            <a:pPr algn="ctr"/>
            <a:r>
              <a:rPr lang="ko-KR" altLang="en-US" sz="4800" b="1" dirty="0">
                <a:latin typeface="+mn-ea"/>
                <a:cs typeface="Calibri" panose="020F0502020204030204" pitchFamily="34" charset="0"/>
              </a:rPr>
              <a:t>대출 신청</a:t>
            </a:r>
            <a:endParaRPr lang="en-US" altLang="ko-KR" sz="4800" b="1" dirty="0">
              <a:latin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08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4237</TotalTime>
  <Words>4064</Words>
  <Application>Microsoft Office PowerPoint</Application>
  <PresentationFormat>와이드스크린</PresentationFormat>
  <Paragraphs>808</Paragraphs>
  <Slides>134</Slides>
  <Notes>115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134</vt:i4>
      </vt:variant>
    </vt:vector>
  </HeadingPairs>
  <TitlesOfParts>
    <vt:vector size="147" baseType="lpstr">
      <vt:lpstr>HY헤드라인M</vt:lpstr>
      <vt:lpstr>Noto Sans KR</vt:lpstr>
      <vt:lpstr>Pretendard Medium</vt:lpstr>
      <vt:lpstr>Pretendard SemiBold</vt:lpstr>
      <vt:lpstr>Pretendard Variable Medium</vt:lpstr>
      <vt:lpstr>구름 산스 400</vt:lpstr>
      <vt:lpstr>구름 산스 500</vt:lpstr>
      <vt:lpstr>구름 산스 700</vt:lpstr>
      <vt:lpstr>궁서</vt:lpstr>
      <vt:lpstr>나눔바른고딕 옛한글</vt:lpstr>
      <vt:lpstr>맑은 고딕</vt:lpstr>
      <vt:lpstr>Arial</vt:lpstr>
      <vt:lpstr>Office 테마</vt:lpstr>
      <vt:lpstr>금융 IT의 Next Chapter AI Agent X MCP</vt:lpstr>
      <vt:lpstr>팀원소개</vt:lpstr>
      <vt:lpstr>PowerPoint 프레젠테이션</vt:lpstr>
      <vt:lpstr>1. 주제 선정 배경</vt:lpstr>
      <vt:lpstr>PowerPoint 프레젠테이션</vt:lpstr>
      <vt:lpstr>PowerPoint 프레젠테이션</vt:lpstr>
      <vt:lpstr>PowerPoint 프레젠테이션</vt:lpstr>
      <vt:lpstr>PowerPoint 프레젠테이션</vt:lpstr>
      <vt:lpstr>1. 주제 선정 배경</vt:lpstr>
      <vt:lpstr>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주제 선정 배경</vt:lpstr>
      <vt:lpstr>PowerPoint 프레젠테이션</vt:lpstr>
      <vt:lpstr>PowerPoint 프레젠테이션</vt:lpstr>
      <vt:lpstr>1. 주제 선정 배경</vt:lpstr>
      <vt:lpstr>PowerPoint 프레젠테이션</vt:lpstr>
      <vt:lpstr>PowerPoint 프레젠테이션</vt:lpstr>
      <vt:lpstr>PowerPoint 프레젠테이션</vt:lpstr>
      <vt:lpstr>1. Reflection Pattern</vt:lpstr>
      <vt:lpstr>1. Reflection Pattern</vt:lpstr>
      <vt:lpstr>1. Reflection Pattern</vt:lpstr>
      <vt:lpstr>1. Reflection Pattern</vt:lpstr>
      <vt:lpstr>1. Reflection Pattern</vt:lpstr>
      <vt:lpstr>1. Reflection Pattern</vt:lpstr>
      <vt:lpstr>1. Reflection Pattern</vt:lpstr>
      <vt:lpstr>2. Tool Use Pattern</vt:lpstr>
      <vt:lpstr>2. Tool Use Pattern</vt:lpstr>
      <vt:lpstr>2. Tool Use Pattern</vt:lpstr>
      <vt:lpstr>2. Tool Use Pattern</vt:lpstr>
      <vt:lpstr>2. Tool Use Pattern</vt:lpstr>
      <vt:lpstr>3. ReAct Pattern</vt:lpstr>
      <vt:lpstr>3. ReAct Pattern</vt:lpstr>
      <vt:lpstr>3. ReAct Pattern</vt:lpstr>
      <vt:lpstr>3. ReAct Pattern</vt:lpstr>
      <vt:lpstr>3. ReAct Pattern</vt:lpstr>
      <vt:lpstr>3. ReAct Pattern</vt:lpstr>
      <vt:lpstr>3. ReAct Pattern</vt:lpstr>
      <vt:lpstr>4. Planning Pattern</vt:lpstr>
      <vt:lpstr>4. Planning Pattern</vt:lpstr>
      <vt:lpstr>4. Planning Pattern</vt:lpstr>
      <vt:lpstr>4. Planning Pattern</vt:lpstr>
      <vt:lpstr>4. Planning Pattern</vt:lpstr>
      <vt:lpstr>4. Planning Pattern</vt:lpstr>
      <vt:lpstr>5. Multi-agent Pattern</vt:lpstr>
      <vt:lpstr>5. Multi-agent Pattern</vt:lpstr>
      <vt:lpstr>5. Multi-agent Pattern</vt:lpstr>
      <vt:lpstr>5. Multi-agent Pattern</vt:lpstr>
      <vt:lpstr>5. Multi-agent Pattern</vt:lpstr>
      <vt:lpstr>5. Multi-agent Pattern</vt:lpstr>
      <vt:lpstr>5. Multi-agent Pattern</vt:lpstr>
      <vt:lpstr>PowerPoint 프레젠테이션</vt:lpstr>
      <vt:lpstr>PowerPoint 프레젠테이션</vt:lpstr>
      <vt:lpstr>PowerPoint 프레젠테이션</vt:lpstr>
      <vt:lpstr>Centralized Orchestration</vt:lpstr>
      <vt:lpstr>PowerPoint 프레젠테이션</vt:lpstr>
      <vt:lpstr>PowerPoint 프레젠테이션</vt:lpstr>
      <vt:lpstr>PowerPoint 프레젠테이션</vt:lpstr>
      <vt:lpstr>Centralized Orchestration</vt:lpstr>
      <vt:lpstr>PowerPoint 프레젠테이션</vt:lpstr>
      <vt:lpstr>PowerPoint 프레젠테이션</vt:lpstr>
      <vt:lpstr>PowerPoint 프레젠테이션</vt:lpstr>
      <vt:lpstr>Centralized Orchestration</vt:lpstr>
      <vt:lpstr>PowerPoint 프레젠테이션</vt:lpstr>
      <vt:lpstr>PowerPoint 프레젠테이션</vt:lpstr>
      <vt:lpstr>PowerPoint 프레젠테이션</vt:lpstr>
      <vt:lpstr>1. 주제 선정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주제 선정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주제 선정 배경</vt:lpstr>
      <vt:lpstr>PowerPoint 프레젠테이션</vt:lpstr>
      <vt:lpstr>PowerPoint 프레젠테이션</vt:lpstr>
      <vt:lpstr>Supervisor</vt:lpstr>
      <vt:lpstr>DataCollector</vt:lpstr>
      <vt:lpstr>LoanReview</vt:lpstr>
      <vt:lpstr>ReportSender</vt:lpstr>
      <vt:lpstr>__end__</vt:lpstr>
      <vt:lpstr>1. 주제 선정 배경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주제 선정 배경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Kim_SH</dc:creator>
  <cp:lastModifiedBy>Kim_SH</cp:lastModifiedBy>
  <cp:revision>426</cp:revision>
  <dcterms:created xsi:type="dcterms:W3CDTF">2025-08-13T10:32:26Z</dcterms:created>
  <dcterms:modified xsi:type="dcterms:W3CDTF">2025-08-22T05:59:52Z</dcterms:modified>
</cp:coreProperties>
</file>